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66"/>
  </p:notesMasterIdLst>
  <p:sldIdLst>
    <p:sldId id="256" r:id="rId2"/>
    <p:sldId id="310" r:id="rId3"/>
    <p:sldId id="311" r:id="rId4"/>
    <p:sldId id="307" r:id="rId5"/>
    <p:sldId id="308" r:id="rId6"/>
    <p:sldId id="309" r:id="rId7"/>
    <p:sldId id="300" r:id="rId8"/>
    <p:sldId id="299" r:id="rId9"/>
    <p:sldId id="306" r:id="rId10"/>
    <p:sldId id="313" r:id="rId11"/>
    <p:sldId id="294" r:id="rId12"/>
    <p:sldId id="277" r:id="rId13"/>
    <p:sldId id="316" r:id="rId14"/>
    <p:sldId id="315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266" r:id="rId49"/>
    <p:sldId id="282" r:id="rId50"/>
    <p:sldId id="272" r:id="rId51"/>
    <p:sldId id="273" r:id="rId52"/>
    <p:sldId id="270" r:id="rId53"/>
    <p:sldId id="305" r:id="rId54"/>
    <p:sldId id="283" r:id="rId55"/>
    <p:sldId id="284" r:id="rId56"/>
    <p:sldId id="285" r:id="rId57"/>
    <p:sldId id="286" r:id="rId58"/>
    <p:sldId id="287" r:id="rId59"/>
    <p:sldId id="271" r:id="rId60"/>
    <p:sldId id="257" r:id="rId61"/>
    <p:sldId id="298" r:id="rId62"/>
    <p:sldId id="258" r:id="rId63"/>
    <p:sldId id="296" r:id="rId64"/>
    <p:sldId id="297" r:id="rId65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D6978C29-9611-454E-BEB0-C74C95C23F6F}">
          <p14:sldIdLst>
            <p14:sldId id="256"/>
            <p14:sldId id="310"/>
            <p14:sldId id="311"/>
            <p14:sldId id="307"/>
            <p14:sldId id="308"/>
            <p14:sldId id="309"/>
            <p14:sldId id="300"/>
            <p14:sldId id="299"/>
            <p14:sldId id="306"/>
          </p14:sldIdLst>
        </p14:section>
        <p14:section name="Vorstellung perf-test-suite und Tools" id="{50F268F7-17C7-49AF-885E-87545F2B86FD}">
          <p14:sldIdLst>
            <p14:sldId id="313"/>
            <p14:sldId id="294"/>
            <p14:sldId id="277"/>
            <p14:sldId id="316"/>
            <p14:sldId id="315"/>
          </p14:sldIdLst>
        </p14:section>
        <p14:section name="Optimierungen Images" id="{103AE7DA-C80C-46D3-B255-78E294BA4975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Optimierung Caching" id="{5E21683B-22D9-4699-8C9E-F93510AFFFC2}">
          <p14:sldIdLst>
            <p14:sldId id="317"/>
            <p14:sldId id="318"/>
            <p14:sldId id="319"/>
          </p14:sldIdLst>
        </p14:section>
        <p14:section name="Optimierung Komprimierung" id="{DD15BC6A-2EB7-4D5C-A542-B36C6CE4ED35}">
          <p14:sldIdLst>
            <p14:sldId id="320"/>
            <p14:sldId id="321"/>
            <p14:sldId id="322"/>
          </p14:sldIdLst>
        </p14:section>
        <p14:section name="Optimierung RWD" id="{03317EEE-7484-4DC7-8D3A-C145E5194E2C}">
          <p14:sldIdLst>
            <p14:sldId id="323"/>
            <p14:sldId id="324"/>
            <p14:sldId id="325"/>
            <p14:sldId id="326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  <p14:sldId id="257"/>
            <p14:sldId id="298"/>
            <p14:sldId id="258"/>
            <p14:sldId id="296"/>
            <p14:sldId id="29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330"/>
    <a:srgbClr val="ECF0F1"/>
    <a:srgbClr val="2B2B2B"/>
    <a:srgbClr val="353130"/>
    <a:srgbClr val="2D2C2A"/>
    <a:srgbClr val="000000"/>
    <a:srgbClr val="FFA18B"/>
    <a:srgbClr val="2ECC71"/>
    <a:srgbClr val="A9A5A6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99169" autoAdjust="0"/>
  </p:normalViewPr>
  <p:slideViewPr>
    <p:cSldViewPr>
      <p:cViewPr>
        <p:scale>
          <a:sx n="100" d="100"/>
          <a:sy n="100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Diagramm%20in%20Microsoft%20PowerPoin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83119761760888"/>
          <c:y val="5.5430349008840286E-2"/>
          <c:w val="0.86009424878717178"/>
          <c:h val="0.7197493929245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'[Diagramm in Microsoft PowerPoint]Tabelle1'!$B$1</c:f>
              <c:strCache>
                <c:ptCount val="1"/>
                <c:pt idx="0">
                  <c:v>Satisfacion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PowerPoint]Tabelle1'!$B$2:$B$5</c:f>
              <c:numCache>
                <c:formatCode>0.00%</c:formatCode>
                <c:ptCount val="4"/>
                <c:pt idx="0">
                  <c:v>-4.0000000000000001E-3</c:v>
                </c:pt>
                <c:pt idx="1">
                  <c:v>-8.9999999999999993E-3</c:v>
                </c:pt>
                <c:pt idx="2">
                  <c:v>-1.6E-2</c:v>
                </c:pt>
                <c:pt idx="3">
                  <c:v>-3.7999999999999999E-2</c:v>
                </c:pt>
              </c:numCache>
            </c:numRef>
          </c:val>
        </c:ser>
        <c:ser>
          <c:idx val="1"/>
          <c:order val="1"/>
          <c:tx>
            <c:strRef>
              <c:f>'[Diagramm in Microsoft PowerPoint]Tabelle1'!$C$1</c:f>
              <c:strCache>
                <c:ptCount val="1"/>
                <c:pt idx="0">
                  <c:v>Revenue/User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'[Diagramm in Microsoft PowerPoint]Tabelle1'!$A$2:$A$5</c:f>
              <c:strCache>
                <c:ptCount val="4"/>
                <c:pt idx="0">
                  <c:v>+200ms</c:v>
                </c:pt>
                <c:pt idx="1">
                  <c:v>+500ms</c:v>
                </c:pt>
                <c:pt idx="2">
                  <c:v>+1000ms</c:v>
                </c:pt>
                <c:pt idx="3">
                  <c:v>+2000ms</c:v>
                </c:pt>
              </c:strCache>
            </c:strRef>
          </c:cat>
          <c:val>
            <c:numRef>
              <c:f>'[Diagramm in Microsoft PowerPoint]Tabelle1'!$C$2:$C$5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-1.2500000000000001E-2</c:v>
                </c:pt>
                <c:pt idx="2">
                  <c:v>-2.8000000000000001E-2</c:v>
                </c:pt>
                <c:pt idx="3">
                  <c:v>-4.8000000000000001E-2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410624"/>
        <c:axId val="94412160"/>
      </c:barChart>
      <c:catAx>
        <c:axId val="9441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412160"/>
        <c:crosses val="autoZero"/>
        <c:auto val="1"/>
        <c:lblAlgn val="ctr"/>
        <c:lblOffset val="100"/>
        <c:noMultiLvlLbl val="0"/>
      </c:catAx>
      <c:valAx>
        <c:axId val="9441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4410624"/>
        <c:crosses val="autoZero"/>
        <c:crossBetween val="between"/>
        <c:majorUnit val="5.000000000000001E-3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07.07.2015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55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698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152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681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Zu guter </a:t>
            </a:r>
            <a:r>
              <a:rPr lang="de-DE" dirty="0" err="1" smtClean="0"/>
              <a:t>letzt</a:t>
            </a:r>
            <a:r>
              <a:rPr lang="de-DE" dirty="0" smtClean="0"/>
              <a:t> noch ein Positivbeispiel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8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51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jpeg"/><Relationship Id="rId3" Type="http://schemas.openxmlformats.org/officeDocument/2006/relationships/image" Target="../media/image38.jpe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jpeg"/><Relationship Id="rId16" Type="http://schemas.openxmlformats.org/officeDocument/2006/relationships/image" Target="../media/image51.jpe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jpeg"/><Relationship Id="rId19" Type="http://schemas.openxmlformats.org/officeDocument/2006/relationships/image" Target="../media/image54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spritegen.website-performance.org/" TargetMode="External"/><Relationship Id="rId13" Type="http://schemas.openxmlformats.org/officeDocument/2006/relationships/hyperlink" Target="http://csssprites.org/" TargetMode="External"/><Relationship Id="rId3" Type="http://schemas.openxmlformats.org/officeDocument/2006/relationships/hyperlink" Target="http://csssprites.com/" TargetMode="External"/><Relationship Id="rId7" Type="http://schemas.openxmlformats.org/officeDocument/2006/relationships/hyperlink" Target="http://spritepad.wearekiss.com/" TargetMode="External"/><Relationship Id="rId12" Type="http://schemas.openxmlformats.org/officeDocument/2006/relationships/hyperlink" Target="https://github.com/ic3fox/jawr-main-rep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zerosprites.com/" TargetMode="External"/><Relationship Id="rId11" Type="http://schemas.openxmlformats.org/officeDocument/2006/relationships/hyperlink" Target="https://github.com/jakesgordon/sprite-factory" TargetMode="External"/><Relationship Id="rId5" Type="http://schemas.openxmlformats.org/officeDocument/2006/relationships/hyperlink" Target="http://responsive-css.spritegen.com/" TargetMode="External"/><Relationship Id="rId10" Type="http://schemas.openxmlformats.org/officeDocument/2006/relationships/hyperlink" Target="http://cloudinary.com/" TargetMode="External"/><Relationship Id="rId4" Type="http://schemas.openxmlformats.org/officeDocument/2006/relationships/hyperlink" Target="http://css.spritegen.com/" TargetMode="External"/><Relationship Id="rId9" Type="http://schemas.openxmlformats.org/officeDocument/2006/relationships/hyperlink" Target="http://css.spritegen.com/api.php?help" TargetMode="External"/><Relationship Id="rId14" Type="http://schemas.openxmlformats.org/officeDocument/2006/relationships/hyperlink" Target="https://jawr.java.net/tutorials/jawrSpriteImage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pritegen.website-performance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.online-convert.com/convert-to-sv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kscape.org/de/download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onts.com/web-fonts/developers" TargetMode="External"/><Relationship Id="rId3" Type="http://schemas.openxmlformats.org/officeDocument/2006/relationships/hyperlink" Target="http://fontastic.me/" TargetMode="External"/><Relationship Id="rId7" Type="http://schemas.openxmlformats.org/officeDocument/2006/relationships/hyperlink" Target="https://glyphter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ontcustom.com/" TargetMode="External"/><Relationship Id="rId5" Type="http://schemas.openxmlformats.org/officeDocument/2006/relationships/hyperlink" Target="http://fontello.com/" TargetMode="External"/><Relationship Id="rId10" Type="http://schemas.openxmlformats.org/officeDocument/2006/relationships/hyperlink" Target="https://github.com/ananthakumaran/webify" TargetMode="External"/><Relationship Id="rId4" Type="http://schemas.openxmlformats.org/officeDocument/2006/relationships/hyperlink" Target="https://icomoon.io/app/" TargetMode="External"/><Relationship Id="rId9" Type="http://schemas.openxmlformats.org/officeDocument/2006/relationships/hyperlink" Target="http://www.fontsquirrel.com/blog/2010/12/the-font-squirrel-api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ontello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patrickmeenan.com/2013/06/progressive-jpegs-ftw.html" TargetMode="External"/><Relationship Id="rId3" Type="http://schemas.openxmlformats.org/officeDocument/2006/relationships/hyperlink" Target="http://httparchive.org/interesting.php" TargetMode="External"/><Relationship Id="rId7" Type="http://schemas.openxmlformats.org/officeDocument/2006/relationships/hyperlink" Target="http://yuiblog.com/blog/2008/12/05/imageopt-4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ptipng.sourceforge.net/pngtech/optipng.html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rimage.org/" TargetMode="External"/><Relationship Id="rId5" Type="http://schemas.openxmlformats.org/officeDocument/2006/relationships/hyperlink" Target="https://imageoptim.com/" TargetMode="External"/><Relationship Id="rId4" Type="http://schemas.openxmlformats.org/officeDocument/2006/relationships/hyperlink" Target="http://www.imagemagick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google.com/web/fundamentals/performance/optimizing-content-efficiency/image-optimization?hl=d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www.mobify.com/blog/beginners-guide-to-http-cache-heade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sscompressor.com/" TargetMode="External"/><Relationship Id="rId2" Type="http://schemas.openxmlformats.org/officeDocument/2006/relationships/hyperlink" Target="http://cssminifier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99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Chrome Remote Debugging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83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Web Developer Extension FF/Chrome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031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7192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1544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dirty="0" smtClean="0"/>
              <a:t>Juni</a:t>
            </a:r>
            <a:r>
              <a:rPr lang="de-DE" sz="1600" b="1" dirty="0" smtClean="0"/>
              <a:t> </a:t>
            </a:r>
            <a:r>
              <a:rPr lang="de-DE" sz="1600" b="1" dirty="0" smtClean="0"/>
              <a:t>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" y="3889201"/>
            <a:ext cx="5715000" cy="2857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2" y="949623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2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09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51284" y="3645024"/>
            <a:ext cx="4965669" cy="208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32012" y="1268760"/>
            <a:ext cx="5232076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Potenzial für Optimierungen!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</a:t>
            </a:r>
            <a:r>
              <a:rPr lang="de-DE" sz="1600" dirty="0" smtClean="0"/>
              <a:t>Zugangsdaten (Siehe Aushang) könnt </a:t>
            </a:r>
            <a:r>
              <a:rPr lang="de-DE" sz="1600" dirty="0" smtClean="0"/>
              <a:t>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push ist nach 1 Minute 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37869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2259227" y="3212976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tx2"/>
                </a:solidFill>
              </a:rPr>
              <a:t>Performance </a:t>
            </a:r>
            <a:r>
              <a:rPr lang="de-DE" sz="3600" dirty="0" err="1">
                <a:solidFill>
                  <a:schemeClr val="tx2"/>
                </a:solidFill>
              </a:rPr>
              <a:t>matters</a:t>
            </a:r>
            <a:r>
              <a:rPr lang="de-DE" sz="36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452965"/>
            <a:ext cx="9144000" cy="38212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04372" y="234888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1371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617479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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Test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Shop</a:t>
            </a:r>
            <a:endParaRPr lang="en-US" sz="3200" dirty="0">
              <a:solidFill>
                <a:srgbClr val="383330"/>
              </a:solidFill>
              <a:latin typeface="+mj-lt"/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930586" y="2348880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Tools</a:t>
            </a:r>
            <a:endParaRPr lang="en-US" sz="54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48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60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940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36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1916816" y="1416968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CSS Class (.) oder ID (#)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Background definieren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Pro Bild Anfangskoordinate definieren (oben links)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Breite &amp; Höhe definieren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2672392" y="3001144"/>
            <a:ext cx="4212976" cy="367240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background-image</a:t>
            </a:r>
            <a:r>
              <a:rPr lang="de-DE" sz="1200" dirty="0" smtClean="0"/>
              <a:t>: </a:t>
            </a:r>
            <a:r>
              <a:rPr lang="de-DE" sz="1200" dirty="0" err="1" smtClean="0"/>
              <a:t>url</a:t>
            </a:r>
            <a:r>
              <a:rPr lang="de-DE" sz="1200" dirty="0" smtClean="0"/>
              <a:t>(spritesheet.png);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background-repeat</a:t>
            </a:r>
            <a:r>
              <a:rPr lang="de-DE" sz="1200" dirty="0" smtClean="0"/>
              <a:t>: </a:t>
            </a:r>
            <a:r>
              <a:rPr lang="de-DE" sz="1200" dirty="0" err="1" smtClean="0"/>
              <a:t>no-repeat</a:t>
            </a:r>
            <a:r>
              <a:rPr lang="de-DE" sz="1200" dirty="0" smtClean="0"/>
              <a:t>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display</a:t>
            </a:r>
            <a:r>
              <a:rPr lang="de-DE" sz="1200" dirty="0" smtClean="0"/>
              <a:t>: block;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sprite-github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background-position</a:t>
            </a:r>
            <a:r>
              <a:rPr lang="de-DE" sz="1200" dirty="0" smtClean="0"/>
              <a:t>: -5px -5px;   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height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width</a:t>
            </a:r>
            <a:r>
              <a:rPr lang="de-DE" sz="1200" dirty="0" smtClean="0"/>
              <a:t>: 30px;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687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6 L -1.21475 -0.016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4 -0.00509 L -1.12396 -0.005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84353"/>
          </a:xfrm>
        </p:spPr>
        <p:txBody>
          <a:bodyPr/>
          <a:lstStyle/>
          <a:p>
            <a:pPr marL="0" indent="0"/>
            <a:r>
              <a:rPr lang="de-DE" dirty="0" smtClean="0"/>
              <a:t> CSS Sprite Generator (Browserbasiert)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http://csssprites.com/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4"/>
              </a:rPr>
              <a:t>http://css.spritegen.com/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5"/>
              </a:rPr>
              <a:t>http://responsive-css.spritegen.com/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6"/>
              </a:rPr>
              <a:t>http://zerosprites.com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7"/>
              </a:rPr>
              <a:t>http://spritepad.wearekiss.com/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8"/>
              </a:rPr>
              <a:t>http://spritegen.website-performance.org/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CSS Sprite Generator für Entwickler (mit API)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9"/>
              </a:rPr>
              <a:t>http://css.spritegen.com/api.php?help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SaaS</a:t>
            </a:r>
            <a:r>
              <a:rPr lang="de-DE" dirty="0" smtClean="0"/>
              <a:t>: </a:t>
            </a:r>
            <a:r>
              <a:rPr lang="de-DE" dirty="0" smtClean="0">
                <a:hlinkClick r:id="rId10"/>
              </a:rPr>
              <a:t>http://cloudinary.com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err="1" smtClean="0"/>
              <a:t>Repo</a:t>
            </a:r>
            <a:r>
              <a:rPr lang="de-DE" dirty="0" smtClean="0"/>
              <a:t> (Ruby): </a:t>
            </a:r>
            <a:r>
              <a:rPr lang="de-DE" dirty="0" smtClean="0">
                <a:hlinkClick r:id="rId11"/>
              </a:rPr>
              <a:t>https://github.com/jakesgordon/sprite-factory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Repo</a:t>
            </a:r>
            <a:r>
              <a:rPr lang="de-DE" dirty="0" smtClean="0"/>
              <a:t> (Java): </a:t>
            </a:r>
            <a:r>
              <a:rPr lang="de-DE" dirty="0" smtClean="0">
                <a:hlinkClick r:id="rId12"/>
              </a:rPr>
              <a:t>https://github.com/ic3fox/jawr-main-repo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sz="1000" dirty="0" smtClean="0"/>
              <a:t>	Basiert auf </a:t>
            </a:r>
            <a:r>
              <a:rPr lang="de-DE" sz="1000" dirty="0" err="1" smtClean="0"/>
              <a:t>SmartSprites</a:t>
            </a:r>
            <a:r>
              <a:rPr lang="de-DE" sz="1000" dirty="0" smtClean="0"/>
              <a:t> (</a:t>
            </a:r>
            <a:r>
              <a:rPr lang="de-DE" sz="1000" dirty="0" smtClean="0">
                <a:hlinkClick r:id="rId13"/>
              </a:rPr>
              <a:t>http://csssprites.org/</a:t>
            </a:r>
            <a:r>
              <a:rPr lang="de-DE" sz="1000" dirty="0" smtClean="0"/>
              <a:t>)</a:t>
            </a:r>
          </a:p>
          <a:p>
            <a:pPr marL="270000" lvl="1" indent="0">
              <a:buNone/>
            </a:pPr>
            <a:r>
              <a:rPr lang="de-DE" sz="1000" dirty="0" smtClean="0"/>
              <a:t>	Doku: </a:t>
            </a:r>
            <a:r>
              <a:rPr lang="de-DE" sz="1000" dirty="0" smtClean="0">
                <a:hlinkClick r:id="rId14"/>
              </a:rPr>
              <a:t>https://jawr.java.net/tutorials/jawrSpriteImage.html</a:t>
            </a:r>
            <a:endParaRPr lang="de-DE" sz="1000" dirty="0" smtClean="0"/>
          </a:p>
          <a:p>
            <a:pPr marL="270000" lvl="1" indent="0">
              <a:buNone/>
            </a:pPr>
            <a:endParaRPr lang="de-DE" sz="10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12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CSS Sprite Generator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http://spritegen.website-performance.org/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„CSS Sprites“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Bequem über Drag &amp; Drop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Backup d. Arbeitsstands (Export)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Recovery</a:t>
            </a:r>
            <a:r>
              <a:rPr lang="de-DE" sz="1600" dirty="0" smtClean="0"/>
              <a:t> eines Backups (Import)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(Sprite, CSS, HTML)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Bild als Base64 </a:t>
            </a:r>
            <a:r>
              <a:rPr lang="de-DE" sz="1600" dirty="0" err="1" smtClean="0"/>
              <a:t>Encoding</a:t>
            </a:r>
            <a:endParaRPr lang="de-DE" sz="1600" dirty="0" smtClean="0"/>
          </a:p>
        </p:txBody>
      </p:sp>
      <p:sp>
        <p:nvSpPr>
          <p:cNvPr id="27" name="Ellipse 26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85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28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Technik von 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944200" y="1844824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SVG Dateien erzeugen (</a:t>
            </a:r>
            <a:r>
              <a:rPr lang="de-DE" sz="1600" dirty="0" err="1" smtClean="0"/>
              <a:t>Inkscape</a:t>
            </a:r>
            <a:r>
              <a:rPr lang="de-DE" sz="1600" dirty="0" smtClean="0"/>
              <a:t>, </a:t>
            </a:r>
            <a:r>
              <a:rPr lang="de-DE" sz="1600" dirty="0" err="1" smtClean="0"/>
              <a:t>Illustratror</a:t>
            </a:r>
            <a:r>
              <a:rPr lang="de-DE" sz="1600" dirty="0" smtClean="0"/>
              <a:t>, </a:t>
            </a:r>
            <a:r>
              <a:rPr lang="de-DE" sz="1600" dirty="0" err="1" smtClean="0"/>
              <a:t>Gimp</a:t>
            </a:r>
            <a:r>
              <a:rPr lang="de-DE" sz="1600" dirty="0" smtClean="0"/>
              <a:t>)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Aus einem Image in SVG konvertieren </a:t>
            </a:r>
            <a:endParaRPr lang="de-DE" sz="16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o</a:t>
            </a:r>
            <a:r>
              <a:rPr lang="de-DE" sz="1600" dirty="0" smtClean="0"/>
              <a:t>der</a:t>
            </a:r>
            <a:endParaRPr lang="de-DE" sz="16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/>
              <a:t>B</a:t>
            </a:r>
            <a:r>
              <a:rPr lang="de-DE" sz="1600" dirty="0" smtClean="0"/>
              <a:t>ereits </a:t>
            </a:r>
            <a:r>
              <a:rPr lang="de-DE" sz="1600" dirty="0" smtClean="0"/>
              <a:t>vorhandene *.svg verwenden 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err="1" smtClean="0"/>
              <a:t>Webfont</a:t>
            </a:r>
            <a:r>
              <a:rPr lang="de-DE" sz="1600" dirty="0" smtClean="0"/>
              <a:t> erzeugen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In HTML verwenden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(bei Bedarf CSS anpassen)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6488816" y="1412776"/>
            <a:ext cx="5077072" cy="583264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HTML Code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&lt;div </a:t>
            </a:r>
            <a:r>
              <a:rPr lang="de-DE" sz="1200" dirty="0" err="1" smtClean="0"/>
              <a:t>class</a:t>
            </a:r>
            <a:r>
              <a:rPr lang="de-DE" sz="1200" dirty="0" smtClean="0"/>
              <a:t>="</a:t>
            </a:r>
            <a:r>
              <a:rPr lang="de-DE" sz="1200" dirty="0" err="1" smtClean="0"/>
              <a:t>icon</a:t>
            </a:r>
            <a:r>
              <a:rPr lang="de-DE" sz="1200" dirty="0" smtClean="0"/>
              <a:t> </a:t>
            </a:r>
            <a:r>
              <a:rPr lang="de-DE" sz="1200" dirty="0" err="1" smtClean="0"/>
              <a:t>icon</a:t>
            </a:r>
            <a:r>
              <a:rPr lang="de-DE" sz="1200" dirty="0" smtClean="0"/>
              <a:t>-bug</a:t>
            </a:r>
            <a:r>
              <a:rPr lang="de-DE" sz="1200" dirty="0" smtClean="0"/>
              <a:t>"&gt;&lt;/</a:t>
            </a:r>
            <a:r>
              <a:rPr lang="de-DE" sz="1200" dirty="0" smtClean="0"/>
              <a:t>div&gt;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CSS Code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.</a:t>
            </a:r>
            <a:r>
              <a:rPr lang="de-DE" sz="1200" dirty="0" err="1" smtClean="0"/>
              <a:t>icon</a:t>
            </a:r>
            <a:r>
              <a:rPr lang="de-DE" sz="1200" dirty="0" smtClean="0"/>
              <a:t> </a:t>
            </a:r>
            <a:r>
              <a:rPr lang="de-DE" sz="1200" dirty="0" err="1" smtClean="0"/>
              <a:t>icon-bug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font-family</a:t>
            </a:r>
            <a:r>
              <a:rPr lang="de-DE" sz="1200" dirty="0" smtClean="0"/>
              <a:t>: „</a:t>
            </a:r>
            <a:r>
              <a:rPr lang="de-DE" sz="1200" dirty="0" err="1" smtClean="0"/>
              <a:t>my-new-font</a:t>
            </a:r>
            <a:r>
              <a:rPr lang="de-DE" sz="1200" dirty="0" smtClean="0"/>
              <a:t>";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/my-new-font.eot");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/my-new-font.eot?#</a:t>
            </a:r>
            <a:r>
              <a:rPr lang="de-DE" sz="1200" dirty="0" err="1" smtClean="0"/>
              <a:t>iefix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embedded-opentype</a:t>
            </a:r>
            <a:r>
              <a:rPr lang="de-DE" sz="1200" dirty="0" smtClean="0"/>
              <a:t>"),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my-new-font.woff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woff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/my-new-font.ttf")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truetype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my-new-font.svg#my-new-font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svg</a:t>
            </a:r>
            <a:r>
              <a:rPr lang="de-DE" sz="1200" dirty="0" smtClean="0"/>
              <a:t>");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font-weight</a:t>
            </a:r>
            <a:r>
              <a:rPr lang="de-DE" sz="1200" dirty="0" smtClean="0"/>
              <a:t>: normal;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-style: normal;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content</a:t>
            </a:r>
            <a:r>
              <a:rPr lang="de-DE" sz="1200" dirty="0" smtClean="0"/>
              <a:t>="a";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color</a:t>
            </a:r>
            <a:r>
              <a:rPr lang="de-DE" sz="1200" dirty="0" smtClean="0"/>
              <a:t>: #0000ff;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</a:t>
            </a:r>
            <a:r>
              <a:rPr lang="de-DE" sz="1200" dirty="0" err="1" smtClean="0"/>
              <a:t>size</a:t>
            </a:r>
            <a:r>
              <a:rPr lang="de-DE" sz="1200" dirty="0" smtClean="0"/>
              <a:t>: 50em;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1961424" y="1408584"/>
            <a:ext cx="4212976" cy="52607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Beispiel: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HTML Code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&lt;</a:t>
            </a:r>
            <a:r>
              <a:rPr lang="de-DE" sz="1200" dirty="0" err="1" smtClean="0"/>
              <a:t>div</a:t>
            </a:r>
            <a:r>
              <a:rPr lang="de-DE" sz="1200" dirty="0" smtClean="0"/>
              <a:t> </a:t>
            </a:r>
            <a:r>
              <a:rPr lang="de-DE" sz="1200" dirty="0" err="1" smtClean="0"/>
              <a:t>data-icon</a:t>
            </a:r>
            <a:r>
              <a:rPr lang="de-DE" sz="1200" dirty="0" smtClean="0"/>
              <a:t>="a" &gt;&lt;/</a:t>
            </a:r>
            <a:r>
              <a:rPr lang="de-DE" sz="1200" dirty="0" err="1" smtClean="0"/>
              <a:t>div</a:t>
            </a:r>
            <a:r>
              <a:rPr lang="de-DE" sz="1200" dirty="0" smtClean="0"/>
              <a:t>&gt;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CSS Code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[</a:t>
            </a:r>
            <a:r>
              <a:rPr lang="de-DE" sz="1200" dirty="0" err="1" smtClean="0"/>
              <a:t>data-icon</a:t>
            </a:r>
            <a:r>
              <a:rPr lang="de-DE" sz="1200" dirty="0" smtClean="0"/>
              <a:t>]:</a:t>
            </a:r>
            <a:r>
              <a:rPr lang="de-DE" sz="1200" dirty="0" err="1" smtClean="0"/>
              <a:t>before</a:t>
            </a:r>
            <a:r>
              <a:rPr lang="de-DE" sz="1200" dirty="0" smtClean="0"/>
              <a:t> {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font-family</a:t>
            </a:r>
            <a:r>
              <a:rPr lang="de-DE" sz="1200" dirty="0" smtClean="0"/>
              <a:t>: „</a:t>
            </a:r>
            <a:r>
              <a:rPr lang="de-DE" sz="1200" dirty="0" err="1" smtClean="0"/>
              <a:t>my</a:t>
            </a:r>
            <a:r>
              <a:rPr lang="de-DE" sz="1200" dirty="0" smtClean="0"/>
              <a:t>-</a:t>
            </a:r>
            <a:r>
              <a:rPr lang="de-DE" sz="1200" dirty="0" err="1" smtClean="0"/>
              <a:t>new</a:t>
            </a:r>
            <a:r>
              <a:rPr lang="de-DE" sz="1200" dirty="0" smtClean="0"/>
              <a:t>-</a:t>
            </a:r>
            <a:r>
              <a:rPr lang="de-DE" sz="1200" dirty="0" err="1" smtClean="0"/>
              <a:t>font</a:t>
            </a:r>
            <a:r>
              <a:rPr lang="de-DE" sz="1200" dirty="0" smtClean="0"/>
              <a:t>";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/my-new-font.eot");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src:url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/my-new-font.eot?#</a:t>
            </a:r>
            <a:r>
              <a:rPr lang="de-DE" sz="1200" dirty="0" err="1" smtClean="0"/>
              <a:t>iefix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embedded-opentype</a:t>
            </a:r>
            <a:r>
              <a:rPr lang="de-DE" sz="1200" dirty="0" smtClean="0"/>
              <a:t>"),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my-new-font.woff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woff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/my-new-font.ttf")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truetype</a:t>
            </a:r>
            <a:r>
              <a:rPr lang="de-DE" sz="1200" dirty="0" smtClean="0"/>
              <a:t>"),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url</a:t>
            </a:r>
            <a:r>
              <a:rPr lang="de-DE" sz="1200" dirty="0" smtClean="0"/>
              <a:t>("</a:t>
            </a:r>
            <a:r>
              <a:rPr lang="de-DE" sz="1200" dirty="0" err="1" smtClean="0"/>
              <a:t>fonts</a:t>
            </a:r>
            <a:r>
              <a:rPr lang="de-DE" sz="1200" dirty="0" smtClean="0"/>
              <a:t>/</a:t>
            </a:r>
            <a:r>
              <a:rPr lang="de-DE" sz="1200" dirty="0" err="1" smtClean="0"/>
              <a:t>my-new-font.svg#my-new-font</a:t>
            </a:r>
            <a:r>
              <a:rPr lang="de-DE" sz="1200" dirty="0" smtClean="0"/>
              <a:t>") </a:t>
            </a:r>
            <a:r>
              <a:rPr lang="de-DE" sz="1200" dirty="0" err="1" smtClean="0"/>
              <a:t>format</a:t>
            </a:r>
            <a:r>
              <a:rPr lang="de-DE" sz="1200" dirty="0" smtClean="0"/>
              <a:t>("</a:t>
            </a:r>
            <a:r>
              <a:rPr lang="de-DE" sz="1200" dirty="0" err="1" smtClean="0"/>
              <a:t>svg</a:t>
            </a:r>
            <a:r>
              <a:rPr lang="de-DE" sz="1200" dirty="0" smtClean="0"/>
              <a:t>");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font-weight</a:t>
            </a:r>
            <a:r>
              <a:rPr lang="de-DE" sz="1200" dirty="0" smtClean="0"/>
              <a:t>: normal;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-style: normal;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color</a:t>
            </a:r>
            <a:r>
              <a:rPr lang="de-DE" sz="1200" dirty="0" smtClean="0"/>
              <a:t>: #0000ff;    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     </a:t>
            </a:r>
            <a:r>
              <a:rPr lang="de-DE" sz="1200" dirty="0" err="1" smtClean="0"/>
              <a:t>font</a:t>
            </a:r>
            <a:r>
              <a:rPr lang="de-DE" sz="1200" dirty="0" smtClean="0"/>
              <a:t>-</a:t>
            </a:r>
            <a:r>
              <a:rPr lang="de-DE" sz="1200" dirty="0" err="1" smtClean="0"/>
              <a:t>size</a:t>
            </a:r>
            <a:r>
              <a:rPr lang="de-DE" sz="1200" dirty="0" smtClean="0"/>
              <a:t>: 50em;</a:t>
            </a:r>
          </a:p>
          <a:p>
            <a:pPr marL="270000" indent="-270000">
              <a:lnSpc>
                <a:spcPct val="110000"/>
              </a:lnSpc>
              <a:spcBef>
                <a:spcPts val="400"/>
              </a:spcBef>
              <a:buClr>
                <a:schemeClr val="tx2"/>
              </a:buClr>
              <a:buSzPct val="80000"/>
            </a:pPr>
            <a:r>
              <a:rPr lang="de-DE" sz="1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545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97 -0.05833 L -1.16337 -0.05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3 -0.00509 L -1.66753 -0.005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24 -0.00509 L -2.21875 -0.0048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27" grpId="0"/>
      <p:bldP spid="27" grpId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</a:t>
            </a: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Studien</a:t>
            </a:r>
            <a:endParaRPr lang="en-US" sz="3200" dirty="0" smtClean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3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84353"/>
          </a:xfrm>
        </p:spPr>
        <p:txBody>
          <a:bodyPr/>
          <a:lstStyle/>
          <a:p>
            <a:pPr marL="0" indent="0"/>
            <a:r>
              <a:rPr lang="de-DE" dirty="0" smtClean="0"/>
              <a:t> SVG </a:t>
            </a:r>
            <a:r>
              <a:rPr lang="de-DE" dirty="0" err="1" smtClean="0"/>
              <a:t>Convertor</a:t>
            </a:r>
            <a:r>
              <a:rPr lang="de-DE" dirty="0" smtClean="0"/>
              <a:t>(Browserbasiert)</a:t>
            </a:r>
          </a:p>
          <a:p>
            <a:pPr marL="270000" lvl="2" indent="0">
              <a:spcBef>
                <a:spcPts val="800"/>
              </a:spcBef>
              <a:buClr>
                <a:schemeClr val="tx2"/>
              </a:buClr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http://image.online-convert.com/convert-to-svg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SVG </a:t>
            </a:r>
            <a:r>
              <a:rPr lang="de-DE" dirty="0" err="1" smtClean="0"/>
              <a:t>Creator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Download </a:t>
            </a:r>
            <a:r>
              <a:rPr lang="de-DE" dirty="0" err="1" smtClean="0"/>
              <a:t>InkScape</a:t>
            </a:r>
            <a:r>
              <a:rPr lang="de-DE" dirty="0" smtClean="0"/>
              <a:t>: </a:t>
            </a:r>
            <a:r>
              <a:rPr lang="de-DE" dirty="0" smtClean="0">
                <a:hlinkClick r:id="rId4"/>
              </a:rPr>
              <a:t>https://inkscape.org/de/download/</a:t>
            </a:r>
            <a:endParaRPr lang="de-DE" dirty="0" smtClean="0"/>
          </a:p>
          <a:p>
            <a:pPr marL="270000" lvl="1" indent="0">
              <a:buNone/>
            </a:pPr>
            <a:endParaRPr lang="de-DE" dirty="0" smtClean="0"/>
          </a:p>
          <a:p>
            <a:pPr marL="270000" lvl="1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Freie Icon-Bibliotheken</a:t>
            </a:r>
          </a:p>
          <a:p>
            <a:pPr marL="270000" lvl="1" indent="0">
              <a:buNone/>
            </a:pPr>
            <a:r>
              <a:rPr lang="de-DE" dirty="0" smtClean="0"/>
              <a:t>URL: http://fortawesome.github.io/Font-Awesome/ </a:t>
            </a:r>
          </a:p>
          <a:p>
            <a:pPr marL="270000" lvl="1" indent="0">
              <a:buNone/>
            </a:pPr>
            <a:r>
              <a:rPr lang="de-DE" dirty="0" smtClean="0"/>
              <a:t>URL: https://icomoon.io </a:t>
            </a:r>
          </a:p>
          <a:p>
            <a:pPr marL="270000" lvl="1" indent="0">
              <a:buNone/>
            </a:pPr>
            <a:r>
              <a:rPr lang="de-DE" dirty="0" smtClean="0"/>
              <a:t>URL: http://weloveiconfonts.com</a:t>
            </a:r>
          </a:p>
          <a:p>
            <a:pPr marL="270000" lvl="1" indent="0">
              <a:buNone/>
            </a:pPr>
            <a:r>
              <a:rPr lang="de-DE" dirty="0" smtClean="0"/>
              <a:t>URL: http://www.flaticon.com</a:t>
            </a:r>
          </a:p>
          <a:p>
            <a:pPr marL="270000" lvl="1" indent="0">
              <a:buNone/>
            </a:pPr>
            <a:r>
              <a:rPr lang="de-DE" dirty="0" smtClean="0"/>
              <a:t>URL: http://glyphicons.com (ist beispielsweise in Bootstrap inkludiert)</a:t>
            </a:r>
          </a:p>
          <a:p>
            <a:pPr marL="270000" lvl="1" indent="0">
              <a:buNone/>
            </a:pPr>
            <a:endParaRPr lang="de-DE" dirty="0" smtClean="0"/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</a:t>
            </a:r>
            <a:r>
              <a:rPr lang="de-DE" dirty="0" err="1" smtClean="0"/>
              <a:t>SVG's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2" name="Abgerundetes Rechteck 11"/>
          <p:cNvSpPr/>
          <p:nvPr/>
        </p:nvSpPr>
        <p:spPr>
          <a:xfrm>
            <a:off x="5292080" y="1268760"/>
            <a:ext cx="2592288" cy="7200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70000" lvl="2" indent="0">
              <a:spcBef>
                <a:spcPts val="400"/>
              </a:spcBef>
              <a:buClr>
                <a:schemeClr val="tx2"/>
              </a:buClr>
              <a:buNone/>
            </a:pPr>
            <a:r>
              <a:rPr lang="de-DE" sz="1200" i="1" dirty="0" smtClean="0">
                <a:solidFill>
                  <a:srgbClr val="FF0000"/>
                </a:solidFill>
              </a:rPr>
              <a:t>Note:  </a:t>
            </a:r>
          </a:p>
          <a:p>
            <a:pPr marL="270000" lvl="2" indent="0">
              <a:spcBef>
                <a:spcPts val="400"/>
              </a:spcBef>
              <a:buClr>
                <a:schemeClr val="tx2"/>
              </a:buClr>
              <a:buNone/>
            </a:pPr>
            <a:r>
              <a:rPr lang="de-DE" sz="1200" i="1" dirty="0" smtClean="0">
                <a:solidFill>
                  <a:srgbClr val="FF0000"/>
                </a:solidFill>
              </a:rPr>
              <a:t>Keine optimale Verarbeitung von farbigen Bildern</a:t>
            </a:r>
          </a:p>
        </p:txBody>
      </p:sp>
    </p:spTree>
    <p:extLst>
      <p:ext uri="{BB962C8B-B14F-4D97-AF65-F5344CB8AC3E}">
        <p14:creationId xmlns:p14="http://schemas.microsoft.com/office/powerpoint/2010/main" val="81935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84353"/>
          </a:xfrm>
        </p:spPr>
        <p:txBody>
          <a:bodyPr/>
          <a:lstStyle/>
          <a:p>
            <a:pPr marL="0" indent="0"/>
            <a:r>
              <a:rPr lang="de-DE" dirty="0" smtClean="0"/>
              <a:t> </a:t>
            </a:r>
            <a:r>
              <a:rPr lang="de-DE" dirty="0" err="1" smtClean="0"/>
              <a:t>Webfonts</a:t>
            </a:r>
            <a:r>
              <a:rPr lang="de-DE" dirty="0" smtClean="0"/>
              <a:t> Generator (Browserbasiert)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http://fontastic.me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4"/>
              </a:rPr>
              <a:t>https://icomoon.io/app/#/select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5"/>
              </a:rPr>
              <a:t>http://fontello.com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6"/>
              </a:rPr>
              <a:t>http://fontcustom.com</a:t>
            </a:r>
            <a:r>
              <a:rPr lang="de-DE" dirty="0" smtClean="0"/>
              <a:t> </a:t>
            </a:r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7"/>
              </a:rPr>
              <a:t>https://glyphter.com</a:t>
            </a:r>
            <a:r>
              <a:rPr lang="de-DE" dirty="0" smtClean="0"/>
              <a:t>  </a:t>
            </a:r>
          </a:p>
          <a:p>
            <a:pPr marL="270000" lvl="1" indent="0">
              <a:buNone/>
            </a:pPr>
            <a:endParaRPr lang="de-DE" sz="1200" dirty="0" smtClean="0">
              <a:hlinkClick r:id=""/>
            </a:endParaRPr>
          </a:p>
          <a:p>
            <a:pPr marL="270000" lvl="1" indent="0">
              <a:buNone/>
            </a:pPr>
            <a:r>
              <a:rPr lang="de-DE" sz="1200" dirty="0" smtClean="0">
                <a:hlinkClick r:id=""/>
              </a:rPr>
              <a:t>http://www.queness.com/post/14873/19-most-useful-font-face-generators-for-converting-fonts-to-web-safe-fonts</a:t>
            </a:r>
            <a:endParaRPr lang="de-DE" sz="12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r>
              <a:rPr lang="de-DE" dirty="0" smtClean="0"/>
              <a:t> </a:t>
            </a:r>
            <a:r>
              <a:rPr lang="de-DE" dirty="0" err="1" smtClean="0"/>
              <a:t>Webfonts</a:t>
            </a:r>
            <a:r>
              <a:rPr lang="de-DE" dirty="0" smtClean="0"/>
              <a:t> Generator für Entwickler (mit API)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 smtClean="0"/>
          </a:p>
          <a:p>
            <a:pPr marL="270000" lvl="1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8"/>
              </a:rPr>
              <a:t>http://www.fonts.com/web-fonts/developers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SaaS</a:t>
            </a:r>
            <a:r>
              <a:rPr lang="de-DE" dirty="0" smtClean="0"/>
              <a:t>: </a:t>
            </a:r>
            <a:r>
              <a:rPr lang="de-DE" dirty="0" smtClean="0">
                <a:hlinkClick r:id="rId9"/>
              </a:rPr>
              <a:t>http://www.fontsquirrel.com/blog/2010/12/the-font-squirrel-api</a:t>
            </a:r>
            <a:endParaRPr lang="de-DE" dirty="0" smtClean="0"/>
          </a:p>
          <a:p>
            <a:pPr marL="270000" lvl="1" indent="0">
              <a:buNone/>
            </a:pP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Haskell</a:t>
            </a:r>
            <a:r>
              <a:rPr lang="de-DE" dirty="0" smtClean="0"/>
              <a:t>): </a:t>
            </a:r>
            <a:r>
              <a:rPr lang="de-DE" dirty="0" smtClean="0">
                <a:hlinkClick r:id="rId10"/>
              </a:rPr>
              <a:t>https://github.com/ananthakumaran/webify</a:t>
            </a:r>
            <a:r>
              <a:rPr lang="de-DE" dirty="0" smtClean="0"/>
              <a:t> </a:t>
            </a:r>
            <a:r>
              <a:rPr lang="de-DE" sz="1000" dirty="0" smtClean="0"/>
              <a:t>(TTF </a:t>
            </a:r>
            <a:r>
              <a:rPr lang="de-DE" sz="1000" dirty="0" err="1" smtClean="0"/>
              <a:t>to</a:t>
            </a:r>
            <a:r>
              <a:rPr lang="de-DE" sz="1000" dirty="0" smtClean="0"/>
              <a:t> WOFF, EOT &amp; SVG)</a:t>
            </a:r>
          </a:p>
          <a:p>
            <a:pPr marL="270000" lvl="1" indent="0">
              <a:buNone/>
            </a:pPr>
            <a:endParaRPr lang="de-DE" dirty="0" smtClean="0"/>
          </a:p>
          <a:p>
            <a:pPr marL="270000" lvl="1" indent="0">
              <a:buNone/>
            </a:pPr>
            <a:endParaRPr lang="de-DE" sz="10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90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 smtClean="0"/>
              <a:t>Webfonts</a:t>
            </a:r>
            <a:r>
              <a:rPr lang="de-DE" dirty="0" smtClean="0"/>
              <a:t> Generator</a:t>
            </a:r>
          </a:p>
          <a:p>
            <a:pPr marL="0" indent="0">
              <a:buNone/>
            </a:pPr>
            <a:r>
              <a:rPr lang="de-DE" dirty="0" smtClean="0"/>
              <a:t>URL: </a:t>
            </a:r>
            <a:r>
              <a:rPr lang="de-DE" dirty="0" smtClean="0">
                <a:hlinkClick r:id="rId3"/>
              </a:rPr>
              <a:t>http://fontello.com/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Erzeugung von „</a:t>
            </a:r>
            <a:r>
              <a:rPr lang="de-DE" dirty="0" err="1" smtClean="0"/>
              <a:t>Webfonts</a:t>
            </a:r>
            <a:r>
              <a:rPr lang="de-DE" dirty="0" smtClean="0"/>
              <a:t>“ 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9612560" y="2708920"/>
            <a:ext cx="4068960" cy="194421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Pro: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Eigene erstellte Icons über Drag &amp; Drop hochladen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Icons Sammlung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Intuitiv &amp; einfache Bedienung d. Oberfläche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Download (</a:t>
            </a:r>
            <a:r>
              <a:rPr lang="de-DE" sz="1600" dirty="0" err="1" smtClean="0"/>
              <a:t>Webfonts</a:t>
            </a:r>
            <a:r>
              <a:rPr lang="de-DE" sz="1600" dirty="0" smtClean="0"/>
              <a:t>, CSS, HTML Beispiele) </a:t>
            </a:r>
          </a:p>
        </p:txBody>
      </p:sp>
      <p:sp>
        <p:nvSpPr>
          <p:cNvPr id="27" name="Ellipse 26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Live</a:t>
            </a: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Demo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93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17 -0.02615 L -0.93108 -0.026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55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34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7" name="Inhaltsplatzhalter 1"/>
          <p:cNvSpPr txBox="1">
            <a:spLocks/>
          </p:cNvSpPr>
          <p:nvPr/>
        </p:nvSpPr>
        <p:spPr>
          <a:xfrm>
            <a:off x="11412859" y="1147080"/>
            <a:ext cx="8280821" cy="1891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Warum?</a:t>
            </a: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Stellen i.d.R. den größten Teil der heruntergeladenen Bytes auf einer Seite dar 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</a:t>
            </a:r>
            <a:r>
              <a:rPr lang="de-DE" sz="1000" dirty="0" smtClean="0">
                <a:hlinkClick r:id="rId3"/>
              </a:rPr>
              <a:t>http://httparchive.org/interesting.php</a:t>
            </a:r>
            <a:r>
              <a:rPr lang="de-DE" sz="1000" dirty="0" smtClean="0"/>
              <a:t>) 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Potential für Performanceoptimierung am größten</a:t>
            </a: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Umsatzeinbußen durch Besuchsabbrüche</a:t>
            </a: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Google Ranking</a:t>
            </a:r>
          </a:p>
          <a:p>
            <a:pPr marL="540000" marR="0" lvl="1" indent="-270000" algn="l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Mobile Geräte: Bandbreite (Datentransferrate)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6896" y="3452961"/>
            <a:ext cx="44196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Inhaltsplatzhalter 1"/>
          <p:cNvSpPr txBox="1">
            <a:spLocks/>
          </p:cNvSpPr>
          <p:nvPr/>
        </p:nvSpPr>
        <p:spPr>
          <a:xfrm>
            <a:off x="19477755" y="1134269"/>
            <a:ext cx="8280821" cy="1891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42900" lvl="0" indent="-3429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</a:pPr>
            <a:r>
              <a:rPr lang="de-DE" sz="1600" dirty="0" smtClean="0"/>
              <a:t>Wie?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Sich fragen: Ist das Bild notwendig?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Verwendung von CSS Effekte statt Bilder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Verwendung von Sprites / </a:t>
            </a:r>
            <a:r>
              <a:rPr lang="de-DE" sz="1600" dirty="0" err="1" smtClean="0"/>
              <a:t>Webfonts</a:t>
            </a:r>
            <a:r>
              <a:rPr lang="de-DE" sz="1600" dirty="0" smtClean="0"/>
              <a:t> statt einzelne Icons / Bilder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Format: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SVG für Bilder für Logos, Text, Symbole (einfache geom. Formen)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JPEG / PNG für Fotos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GIF für simple Animationen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Kompressionsverfahren für Bilder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Wenn möglich auf HTML Skalierung verzichten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2376" y="4365104"/>
            <a:ext cx="2080104" cy="226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Inhaltsplatzhalter 1"/>
          <p:cNvSpPr txBox="1">
            <a:spLocks/>
          </p:cNvSpPr>
          <p:nvPr/>
        </p:nvSpPr>
        <p:spPr>
          <a:xfrm>
            <a:off x="27038595" y="1134269"/>
            <a:ext cx="8280821" cy="18913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42900" lvl="0" indent="-3429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</a:pPr>
            <a:r>
              <a:rPr lang="de-DE" sz="1600" dirty="0" smtClean="0"/>
              <a:t>Wie?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PNG / JPEG Optimierung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Entfernung unnötiger Metadaten und Farbprofile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(Guide: </a:t>
            </a:r>
            <a:r>
              <a:rPr lang="de-DE" sz="1000" dirty="0" smtClean="0">
                <a:hlinkClick r:id="rId6"/>
              </a:rPr>
              <a:t>http://optipng.sourceforge.net/pngtech/optipng.html</a:t>
            </a:r>
            <a:r>
              <a:rPr lang="de-DE" sz="1000" dirty="0" smtClean="0"/>
              <a:t> ) 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Einsatz von Progressive JPEG vs. Baseline </a:t>
            </a:r>
            <a:r>
              <a:rPr lang="de-DE" sz="1600" dirty="0" smtClean="0"/>
              <a:t>JPEG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&lt; 10 KB</a:t>
            </a:r>
            <a:r>
              <a:rPr lang="de-DE" sz="1600" dirty="0" smtClean="0"/>
              <a:t> 	-&gt; Baseline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&gt; 10 KB	-&gt; Progressive</a:t>
            </a:r>
            <a:r>
              <a:rPr lang="de-DE" sz="1600" dirty="0" smtClean="0"/>
              <a:t>	</a:t>
            </a:r>
            <a:endParaRPr lang="de-DE" sz="1600" dirty="0" smtClean="0"/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(Interessantes Experiment: </a:t>
            </a:r>
            <a:r>
              <a:rPr lang="de-DE" sz="1000" dirty="0" smtClean="0">
                <a:hlinkClick r:id="rId7"/>
              </a:rPr>
              <a:t>http://yuiblog.com/blog/2008/12/05/imageopt-4/</a:t>
            </a:r>
            <a:r>
              <a:rPr lang="de-DE" sz="1000" dirty="0" smtClean="0"/>
              <a:t>)</a:t>
            </a:r>
            <a:r>
              <a:rPr lang="de-DE" sz="1600" dirty="0" smtClean="0"/>
              <a:t> 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(Am Beispiel von WPT: </a:t>
            </a:r>
            <a:r>
              <a:rPr lang="de-DE" sz="1000" dirty="0" smtClean="0">
                <a:hlinkClick r:id="rId8"/>
              </a:rPr>
              <a:t>http://blog.patrickmeenan.com/2013/06/progressive-jpegs-ftw.html</a:t>
            </a:r>
            <a:r>
              <a:rPr lang="de-DE" sz="1000" dirty="0" smtClean="0"/>
              <a:t>)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SVG Optimierung</a:t>
            </a:r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400" dirty="0" smtClean="0"/>
              <a:t>Entfernung unnötiger Metadaten, Kommentare und XML Namensräume + Datei </a:t>
            </a:r>
            <a:r>
              <a:rPr lang="de-DE" sz="1400" dirty="0" err="1" smtClean="0"/>
              <a:t>komprimierung</a:t>
            </a:r>
            <a:endParaRPr lang="de-DE" sz="1400" dirty="0" smtClean="0"/>
          </a:p>
          <a:p>
            <a:pPr marL="997200" lvl="2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000" dirty="0" smtClean="0"/>
              <a:t>(z.B. mit SVGO)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r>
              <a:rPr lang="de-DE" sz="1600" dirty="0" smtClean="0"/>
              <a:t>Das Nichtsenden einer Bilddatei ist immer 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</a:pPr>
            <a:r>
              <a:rPr lang="de-DE" sz="1600" dirty="0" smtClean="0"/>
              <a:t>	schneller als das Senden  Caching</a:t>
            </a:r>
          </a:p>
          <a:p>
            <a:pPr marL="540000" lvl="1" indent="-270000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</a:pP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386971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44 -0.01504 L -1.20087 -0.015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1319 L -2.08281 -0.0131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44 -0.01319 L -2.90972 -0.0131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0" grpId="0"/>
      <p:bldP spid="20" grpId="1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460802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882746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460802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(z.B. mit </a:t>
            </a:r>
            <a:r>
              <a:rPr lang="de-DE" dirty="0" err="1" smtClean="0"/>
              <a:t>imagemagick</a:t>
            </a:r>
            <a:r>
              <a:rPr lang="de-DE" dirty="0" smtClean="0"/>
              <a:t>)</a:t>
            </a:r>
            <a:r>
              <a:rPr lang="de-DE" dirty="0"/>
              <a:t/>
            </a:r>
            <a:br>
              <a:rPr lang="de-DE" dirty="0"/>
            </a:br>
            <a:r>
              <a:rPr lang="de-DE" sz="1100" dirty="0">
                <a:hlinkClick r:id="rId4"/>
              </a:rPr>
              <a:t>http://</a:t>
            </a:r>
            <a:r>
              <a:rPr lang="de-DE" sz="1100" dirty="0" smtClean="0">
                <a:hlinkClick r:id="rId4"/>
              </a:rPr>
              <a:t>www.imagemagick.org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https</a:t>
            </a:r>
            <a:r>
              <a:rPr lang="de-DE" sz="1100" dirty="0">
                <a:hlinkClick r:id="rId5"/>
              </a:rPr>
              <a:t>://</a:t>
            </a:r>
            <a:r>
              <a:rPr lang="de-DE" sz="1100" dirty="0" smtClean="0">
                <a:hlinkClick r:id="rId5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6"/>
              </a:rPr>
              <a:t>http</a:t>
            </a:r>
            <a:r>
              <a:rPr lang="de-DE" sz="1100" dirty="0">
                <a:hlinkClick r:id="rId6"/>
              </a:rPr>
              <a:t>://trimage.org</a:t>
            </a:r>
            <a:r>
              <a:rPr lang="de-DE" sz="1100" dirty="0" smtClean="0">
                <a:hlinkClick r:id="rId6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877572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35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62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Tools zur Bildoptimierung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36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9728" y="1700808"/>
            <a:ext cx="6644640" cy="343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feld 17"/>
          <p:cNvSpPr txBox="1"/>
          <p:nvPr/>
        </p:nvSpPr>
        <p:spPr>
          <a:xfrm>
            <a:off x="818059" y="5157192"/>
            <a:ext cx="7416824" cy="28803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smtClean="0">
                <a:hlinkClick r:id="rId4"/>
              </a:rPr>
              <a:t>https://developers.google.com/web/fundamentals/performance/optimizing-content-efficiency/image-optimization?hl=de</a:t>
            </a:r>
            <a:r>
              <a:rPr lang="de-DE" sz="1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7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680795" y="2561762"/>
            <a:ext cx="1782410" cy="1734475"/>
          </a:xfrm>
          <a:prstGeom prst="ellipse">
            <a:avLst/>
          </a:prstGeom>
          <a:solidFill>
            <a:srgbClr val="383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24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endParaRPr lang="en-US" sz="4000" dirty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5400" dirty="0" smtClean="0">
                <a:solidFill>
                  <a:srgbClr val="ECF0F1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4000" dirty="0" smtClean="0">
              <a:solidFill>
                <a:srgbClr val="ECF0F1"/>
              </a:solidFill>
              <a:latin typeface="FontAwesome" pitchFamily="2" charset="0"/>
            </a:endParaRPr>
          </a:p>
          <a:p>
            <a:pPr algn="ctr"/>
            <a:r>
              <a:rPr lang="en-US" sz="2400" dirty="0" smtClean="0">
                <a:solidFill>
                  <a:srgbClr val="383330"/>
                </a:solidFill>
                <a:latin typeface="+mj-lt"/>
              </a:rPr>
              <a:t>Improve</a:t>
            </a:r>
          </a:p>
          <a:p>
            <a:pPr algn="ctr"/>
            <a:r>
              <a:rPr lang="en-US" sz="2400" dirty="0" err="1" smtClean="0">
                <a:solidFill>
                  <a:srgbClr val="383330"/>
                </a:solidFill>
                <a:latin typeface="+mj-lt"/>
              </a:rPr>
              <a:t>Übungen</a:t>
            </a:r>
            <a:endParaRPr lang="en-US" sz="2800" dirty="0">
              <a:solidFill>
                <a:srgbClr val="38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005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Setzen von Caching-Headern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7668344" y="110023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>
                <a:latin typeface="FontAwesome" pitchFamily="50" charset="0"/>
              </a:rPr>
              <a:t>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48124" y="956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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1907704" y="1607475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682638" y="1283439"/>
            <a:ext cx="2232248" cy="2520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bootstrap.css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1883954" y="1751112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fik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8" y="1856155"/>
            <a:ext cx="2318932" cy="301650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4" y="2162404"/>
            <a:ext cx="1753339" cy="197958"/>
          </a:xfrm>
          <a:prstGeom prst="rect">
            <a:avLst/>
          </a:prstGeom>
        </p:spPr>
      </p:pic>
      <p:sp>
        <p:nvSpPr>
          <p:cNvPr id="81" name="Textfeld 80"/>
          <p:cNvSpPr txBox="1"/>
          <p:nvPr/>
        </p:nvSpPr>
        <p:spPr>
          <a:xfrm>
            <a:off x="1183103" y="1059861"/>
            <a:ext cx="1757221" cy="3416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i="1" dirty="0" smtClean="0">
                <a:solidFill>
                  <a:schemeClr val="tx2"/>
                </a:solidFill>
              </a:rPr>
              <a:t>Initialer Request</a:t>
            </a:r>
          </a:p>
        </p:txBody>
      </p:sp>
      <p:grpSp>
        <p:nvGrpSpPr>
          <p:cNvPr id="93" name="Gruppieren 92"/>
          <p:cNvGrpSpPr/>
          <p:nvPr/>
        </p:nvGrpSpPr>
        <p:grpSpPr>
          <a:xfrm>
            <a:off x="155004" y="7004892"/>
            <a:ext cx="8434620" cy="1429045"/>
            <a:chOff x="155004" y="7004892"/>
            <a:chExt cx="8434620" cy="1429045"/>
          </a:xfrm>
        </p:grpSpPr>
        <p:grpSp>
          <p:nvGrpSpPr>
            <p:cNvPr id="80" name="Gruppieren 79"/>
            <p:cNvGrpSpPr/>
            <p:nvPr/>
          </p:nvGrpSpPr>
          <p:grpSpPr>
            <a:xfrm>
              <a:off x="155004" y="7004892"/>
              <a:ext cx="8434620" cy="1429045"/>
              <a:chOff x="155004" y="7004892"/>
              <a:chExt cx="8434620" cy="1429045"/>
            </a:xfrm>
          </p:grpSpPr>
          <p:grpSp>
            <p:nvGrpSpPr>
              <p:cNvPr id="76" name="Gruppieren 75"/>
              <p:cNvGrpSpPr/>
              <p:nvPr/>
            </p:nvGrpSpPr>
            <p:grpSpPr>
              <a:xfrm>
                <a:off x="155004" y="7004892"/>
                <a:ext cx="8434620" cy="1429045"/>
                <a:chOff x="155004" y="7004892"/>
                <a:chExt cx="8434620" cy="1429045"/>
              </a:xfrm>
            </p:grpSpPr>
            <p:sp>
              <p:nvSpPr>
                <p:cNvPr id="18" name="Textfeld 17"/>
                <p:cNvSpPr txBox="1"/>
                <p:nvPr/>
              </p:nvSpPr>
              <p:spPr>
                <a:xfrm>
                  <a:off x="1303990" y="7881469"/>
                  <a:ext cx="554609" cy="4572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2400" dirty="0" smtClean="0">
                      <a:latin typeface="FontAwesome" pitchFamily="50" charset="0"/>
                    </a:rPr>
                    <a:t></a:t>
                  </a:r>
                </a:p>
              </p:txBody>
            </p:sp>
            <p:sp>
              <p:nvSpPr>
                <p:cNvPr id="24" name="Textfeld 23"/>
                <p:cNvSpPr txBox="1"/>
                <p:nvPr/>
              </p:nvSpPr>
              <p:spPr>
                <a:xfrm>
                  <a:off x="7675224" y="714890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25" name="Textfeld 24"/>
                <p:cNvSpPr txBox="1"/>
                <p:nvPr/>
              </p:nvSpPr>
              <p:spPr>
                <a:xfrm>
                  <a:off x="155004" y="700489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27" name="Gekrümmte Verbindung 26"/>
                <p:cNvCxnSpPr/>
                <p:nvPr/>
              </p:nvCxnSpPr>
              <p:spPr>
                <a:xfrm>
                  <a:off x="1303207" y="7540049"/>
                  <a:ext cx="628249" cy="379245"/>
                </a:xfrm>
                <a:prstGeom prst="curvedConnector3">
                  <a:avLst>
                    <a:gd name="adj1" fmla="val 99146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krümmte Verbindung 30"/>
                <p:cNvCxnSpPr/>
                <p:nvPr/>
              </p:nvCxnSpPr>
              <p:spPr>
                <a:xfrm rot="10800000">
                  <a:off x="605324" y="8134523"/>
                  <a:ext cx="1302382" cy="299414"/>
                </a:xfrm>
                <a:prstGeom prst="curvedConnector3">
                  <a:avLst>
                    <a:gd name="adj1" fmla="val 100150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Textfeld 78"/>
              <p:cNvSpPr txBox="1"/>
              <p:nvPr/>
            </p:nvSpPr>
            <p:spPr>
              <a:xfrm>
                <a:off x="1686608" y="7976735"/>
                <a:ext cx="797160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2000" dirty="0" smtClean="0">
                    <a:latin typeface="+mj-lt"/>
                  </a:rPr>
                  <a:t>Cache</a:t>
                </a:r>
              </a:p>
            </p:txBody>
          </p:sp>
        </p:grpSp>
        <p:sp>
          <p:nvSpPr>
            <p:cNvPr id="82" name="Textfeld 81"/>
            <p:cNvSpPr txBox="1"/>
            <p:nvPr/>
          </p:nvSpPr>
          <p:spPr>
            <a:xfrm>
              <a:off x="1183103" y="705315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noch gültig)</a:t>
              </a:r>
            </a:p>
          </p:txBody>
        </p:sp>
      </p:grpSp>
      <p:grpSp>
        <p:nvGrpSpPr>
          <p:cNvPr id="97" name="Gruppieren 96"/>
          <p:cNvGrpSpPr/>
          <p:nvPr/>
        </p:nvGrpSpPr>
        <p:grpSpPr>
          <a:xfrm>
            <a:off x="157953" y="8683538"/>
            <a:ext cx="8434620" cy="1175650"/>
            <a:chOff x="157953" y="8683538"/>
            <a:chExt cx="8434620" cy="1175650"/>
          </a:xfrm>
        </p:grpSpPr>
        <p:pic>
          <p:nvPicPr>
            <p:cNvPr id="96" name="Grafik 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877" y="9212106"/>
              <a:ext cx="3468259" cy="218065"/>
            </a:xfrm>
            <a:prstGeom prst="rect">
              <a:avLst/>
            </a:prstGeom>
          </p:spPr>
        </p:pic>
        <p:grpSp>
          <p:nvGrpSpPr>
            <p:cNvPr id="94" name="Gruppieren 93"/>
            <p:cNvGrpSpPr/>
            <p:nvPr/>
          </p:nvGrpSpPr>
          <p:grpSpPr>
            <a:xfrm>
              <a:off x="157953" y="8683538"/>
              <a:ext cx="8434620" cy="1175650"/>
              <a:chOff x="157953" y="8683538"/>
              <a:chExt cx="8434620" cy="1175650"/>
            </a:xfrm>
          </p:grpSpPr>
          <p:grpSp>
            <p:nvGrpSpPr>
              <p:cNvPr id="77" name="Gruppieren 76"/>
              <p:cNvGrpSpPr/>
              <p:nvPr/>
            </p:nvGrpSpPr>
            <p:grpSpPr>
              <a:xfrm>
                <a:off x="157953" y="8683538"/>
                <a:ext cx="8434620" cy="1175650"/>
                <a:chOff x="157953" y="8683538"/>
                <a:chExt cx="8434620" cy="1175650"/>
              </a:xfrm>
            </p:grpSpPr>
            <p:sp>
              <p:nvSpPr>
                <p:cNvPr id="46" name="Textfeld 45"/>
                <p:cNvSpPr txBox="1"/>
                <p:nvPr/>
              </p:nvSpPr>
              <p:spPr>
                <a:xfrm>
                  <a:off x="7678173" y="8827554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47" name="Textfeld 46"/>
                <p:cNvSpPr txBox="1"/>
                <p:nvPr/>
              </p:nvSpPr>
              <p:spPr>
                <a:xfrm>
                  <a:off x="157953" y="868353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60" name="Gerade Verbindung mit Pfeil 59"/>
                <p:cNvCxnSpPr/>
                <p:nvPr/>
              </p:nvCxnSpPr>
              <p:spPr>
                <a:xfrm>
                  <a:off x="1931454" y="9463523"/>
                  <a:ext cx="5256584" cy="0"/>
                </a:xfrm>
                <a:prstGeom prst="straightConnector1">
                  <a:avLst/>
                </a:prstGeom>
                <a:ln w="317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rade Verbindung mit Pfeil 60"/>
                <p:cNvCxnSpPr/>
                <p:nvPr/>
              </p:nvCxnSpPr>
              <p:spPr>
                <a:xfrm>
                  <a:off x="1907704" y="9583410"/>
                  <a:ext cx="5256584" cy="0"/>
                </a:xfrm>
                <a:prstGeom prst="straightConnector1">
                  <a:avLst/>
                </a:prstGeom>
                <a:ln w="31750">
                  <a:solidFill>
                    <a:schemeClr val="tx2"/>
                  </a:solidFill>
                  <a:prstDash val="sysDash"/>
                  <a:headEnd type="arrow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0" name="Grafik 6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0183" y="9056113"/>
                  <a:ext cx="4411626" cy="188531"/>
                </a:xfrm>
                <a:prstGeom prst="rect">
                  <a:avLst/>
                </a:prstGeom>
              </p:spPr>
            </p:pic>
            <p:pic>
              <p:nvPicPr>
                <p:cNvPr id="71" name="Grafik 7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9068" y="9670657"/>
                  <a:ext cx="2941084" cy="188531"/>
                </a:xfrm>
                <a:prstGeom prst="rect">
                  <a:avLst/>
                </a:prstGeom>
              </p:spPr>
            </p:pic>
          </p:grpSp>
          <p:sp>
            <p:nvSpPr>
              <p:cNvPr id="83" name="Textfeld 82"/>
              <p:cNvSpPr txBox="1"/>
              <p:nvPr/>
            </p:nvSpPr>
            <p:spPr>
              <a:xfrm>
                <a:off x="1183103" y="8775948"/>
                <a:ext cx="4339677" cy="34168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b="1" i="1" dirty="0" smtClean="0">
                    <a:solidFill>
                      <a:schemeClr val="tx2"/>
                    </a:solidFill>
                  </a:rPr>
                  <a:t>Folge-Request (Prüfung Gültigkeit)</a:t>
                </a:r>
              </a:p>
            </p:txBody>
          </p:sp>
        </p:grpSp>
      </p:grpSp>
      <p:grpSp>
        <p:nvGrpSpPr>
          <p:cNvPr id="95" name="Gruppieren 94"/>
          <p:cNvGrpSpPr/>
          <p:nvPr/>
        </p:nvGrpSpPr>
        <p:grpSpPr>
          <a:xfrm>
            <a:off x="155762" y="9907674"/>
            <a:ext cx="8434620" cy="1298190"/>
            <a:chOff x="155762" y="9907674"/>
            <a:chExt cx="8434620" cy="1298190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155762" y="9907674"/>
              <a:ext cx="8434620" cy="1298190"/>
              <a:chOff x="155762" y="9907674"/>
              <a:chExt cx="8434620" cy="1298190"/>
            </a:xfrm>
          </p:grpSpPr>
          <p:sp>
            <p:nvSpPr>
              <p:cNvPr id="58" name="Textfeld 57"/>
              <p:cNvSpPr txBox="1"/>
              <p:nvPr/>
            </p:nvSpPr>
            <p:spPr>
              <a:xfrm>
                <a:off x="7675982" y="1005169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>
                    <a:latin typeface="FontAwesome" pitchFamily="50" charset="0"/>
                  </a:rPr>
                  <a:t></a:t>
                </a:r>
                <a:endParaRPr lang="de-DE" sz="8000" dirty="0" smtClean="0">
                  <a:latin typeface="FontAwesome" pitchFamily="50" charset="0"/>
                </a:endParaRPr>
              </a:p>
            </p:txBody>
          </p:sp>
          <p:sp>
            <p:nvSpPr>
              <p:cNvPr id="59" name="Textfeld 58"/>
              <p:cNvSpPr txBox="1"/>
              <p:nvPr/>
            </p:nvSpPr>
            <p:spPr>
              <a:xfrm>
                <a:off x="155762" y="990767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 smtClean="0">
                    <a:latin typeface="FontAwesome" pitchFamily="50" charset="0"/>
                  </a:rPr>
                  <a:t></a:t>
                </a:r>
              </a:p>
            </p:txBody>
          </p:sp>
          <p:cxnSp>
            <p:nvCxnSpPr>
              <p:cNvPr id="62" name="Gerade Verbindung mit Pfeil 61"/>
              <p:cNvCxnSpPr/>
              <p:nvPr/>
            </p:nvCxnSpPr>
            <p:spPr>
              <a:xfrm>
                <a:off x="1943329" y="10486163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/>
              <p:cNvCxnSpPr/>
              <p:nvPr/>
            </p:nvCxnSpPr>
            <p:spPr>
              <a:xfrm>
                <a:off x="1919579" y="10629800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/>
              <p:cNvSpPr txBox="1"/>
              <p:nvPr/>
            </p:nvSpPr>
            <p:spPr>
              <a:xfrm>
                <a:off x="3706388" y="10162974"/>
                <a:ext cx="2232248" cy="2520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dirty="0" smtClean="0"/>
                  <a:t>bootstrap.css</a:t>
                </a:r>
              </a:p>
            </p:txBody>
          </p:sp>
          <p:pic>
            <p:nvPicPr>
              <p:cNvPr id="68" name="Grafik 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848" y="10701657"/>
                <a:ext cx="2318932" cy="301650"/>
              </a:xfrm>
              <a:prstGeom prst="rect">
                <a:avLst/>
              </a:prstGeom>
            </p:spPr>
          </p:pic>
          <p:pic>
            <p:nvPicPr>
              <p:cNvPr id="69" name="Grafik 6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644" y="11007906"/>
                <a:ext cx="1753339" cy="197958"/>
              </a:xfrm>
              <a:prstGeom prst="rect">
                <a:avLst/>
              </a:prstGeom>
            </p:spPr>
          </p:pic>
        </p:grpSp>
        <p:sp>
          <p:nvSpPr>
            <p:cNvPr id="84" name="Textfeld 83"/>
            <p:cNvSpPr txBox="1"/>
            <p:nvPr/>
          </p:nvSpPr>
          <p:spPr>
            <a:xfrm>
              <a:off x="1187624" y="993347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nicht mehr gültig)</a:t>
              </a:r>
            </a:p>
          </p:txBody>
        </p:sp>
      </p:grpSp>
      <p:grpSp>
        <p:nvGrpSpPr>
          <p:cNvPr id="99" name="Gruppieren 98"/>
          <p:cNvGrpSpPr/>
          <p:nvPr/>
        </p:nvGrpSpPr>
        <p:grpSpPr>
          <a:xfrm>
            <a:off x="-520468" y="2416013"/>
            <a:ext cx="10945216" cy="1480660"/>
            <a:chOff x="-520468" y="2416013"/>
            <a:chExt cx="10945216" cy="1480660"/>
          </a:xfrm>
        </p:grpSpPr>
        <p:sp>
          <p:nvSpPr>
            <p:cNvPr id="98" name="Rechteck 97"/>
            <p:cNvSpPr/>
            <p:nvPr/>
          </p:nvSpPr>
          <p:spPr>
            <a:xfrm>
              <a:off x="-520468" y="2416013"/>
              <a:ext cx="10945216" cy="1480660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4916697" y="2996951"/>
              <a:ext cx="4134754" cy="899721"/>
              <a:chOff x="1187624" y="1700808"/>
              <a:chExt cx="4104456" cy="792088"/>
            </a:xfrm>
          </p:grpSpPr>
          <p:sp>
            <p:nvSpPr>
              <p:cNvPr id="9" name="Abgerundetes Rechteck 8"/>
              <p:cNvSpPr/>
              <p:nvPr/>
            </p:nvSpPr>
            <p:spPr>
              <a:xfrm>
                <a:off x="1187624" y="1700808"/>
                <a:ext cx="4104456" cy="79208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endParaRPr lang="de-DE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239747" y="1760941"/>
                <a:ext cx="3960440" cy="57606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r"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Fehlen Header zur Haltbarkeit</a:t>
                </a:r>
                <a:b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Cache-Control: 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max-age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=3600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/>
                </a:r>
                <a:b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expires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Thu, 02 Jul 2015 10:07:22 GMT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100" name="Gruppieren 99"/>
          <p:cNvGrpSpPr/>
          <p:nvPr/>
        </p:nvGrpSpPr>
        <p:grpSpPr>
          <a:xfrm>
            <a:off x="-540568" y="3909306"/>
            <a:ext cx="10945216" cy="1480660"/>
            <a:chOff x="-520468" y="2416013"/>
            <a:chExt cx="10945216" cy="1480660"/>
          </a:xfrm>
        </p:grpSpPr>
        <p:sp>
          <p:nvSpPr>
            <p:cNvPr id="101" name="Rechteck 100"/>
            <p:cNvSpPr/>
            <p:nvPr/>
          </p:nvSpPr>
          <p:spPr>
            <a:xfrm>
              <a:off x="-520468" y="2416013"/>
              <a:ext cx="10945216" cy="1480660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de-DE" sz="16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02" name="Gruppieren 101"/>
            <p:cNvGrpSpPr/>
            <p:nvPr/>
          </p:nvGrpSpPr>
          <p:grpSpPr>
            <a:xfrm>
              <a:off x="4532346" y="2996951"/>
              <a:ext cx="4519105" cy="899721"/>
              <a:chOff x="806089" y="1700808"/>
              <a:chExt cx="4485991" cy="792088"/>
            </a:xfrm>
          </p:grpSpPr>
          <p:sp>
            <p:nvSpPr>
              <p:cNvPr id="103" name="Abgerundetes Rechteck 102"/>
              <p:cNvSpPr/>
              <p:nvPr/>
            </p:nvSpPr>
            <p:spPr>
              <a:xfrm>
                <a:off x="806089" y="1700808"/>
                <a:ext cx="4485991" cy="79208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endParaRPr lang="de-DE" sz="16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feld 103"/>
              <p:cNvSpPr txBox="1"/>
              <p:nvPr/>
            </p:nvSpPr>
            <p:spPr>
              <a:xfrm>
                <a:off x="1239747" y="1760941"/>
                <a:ext cx="3960440" cy="57606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r"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Fehlen Header zur Validierung</a:t>
                </a:r>
                <a:br>
                  <a:rPr lang="de-DE" sz="14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Last-</a:t>
                </a: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Modified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Thu, 02 Jul 2015 09:30:32 GMT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/>
                </a:r>
                <a:b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de-DE" sz="1400" dirty="0" err="1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ETag</a:t>
                </a:r>
                <a:r>
                  <a:rPr lang="de-DE" sz="14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 </a:t>
                </a:r>
                <a:r>
                  <a:rPr lang="sv-S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"e9addc1d492f9859259871ff8f6856de"</a:t>
                </a:r>
                <a:endParaRPr lang="de-DE" sz="1400" dirty="0" smtClean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1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09898E-6 L -0.00173 -0.666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3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2951E-6 L -0.00208 -0.714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5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15541E-6 L -0.00173 -0.702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5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39</a:t>
            </a:fld>
            <a:endParaRPr lang="de-DE" dirty="0"/>
          </a:p>
        </p:txBody>
      </p:sp>
      <p:sp>
        <p:nvSpPr>
          <p:cNvPr id="9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 smtClean="0"/>
              <a:t>Caching-Header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Alternative: Lange Gültigkeit + Hash / </a:t>
            </a:r>
            <a:r>
              <a:rPr lang="de-DE" dirty="0" err="1" smtClean="0"/>
              <a:t>Timestamp</a:t>
            </a:r>
            <a:r>
              <a:rPr lang="de-DE" dirty="0" smtClean="0"/>
              <a:t> im Namen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7668344" y="110023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>
                <a:latin typeface="FontAwesome" pitchFamily="50" charset="0"/>
              </a:rPr>
              <a:t></a:t>
            </a:r>
            <a:endParaRPr lang="de-DE" sz="8000" dirty="0" smtClean="0">
              <a:latin typeface="FontAwesome" pitchFamily="50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48124" y="956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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1907704" y="1607475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3682638" y="1283439"/>
            <a:ext cx="2232248" cy="2520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bootstrap.css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1883954" y="1751112"/>
            <a:ext cx="5256584" cy="0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98" y="1856155"/>
            <a:ext cx="2318932" cy="3016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94" y="2162404"/>
            <a:ext cx="1753339" cy="197958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1183103" y="1059861"/>
            <a:ext cx="1757221" cy="34168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i="1" dirty="0" smtClean="0">
                <a:solidFill>
                  <a:schemeClr val="tx2"/>
                </a:solidFill>
              </a:rPr>
              <a:t>Initialer Request</a:t>
            </a:r>
          </a:p>
        </p:txBody>
      </p:sp>
      <p:grpSp>
        <p:nvGrpSpPr>
          <p:cNvPr id="19" name="Gruppieren 18"/>
          <p:cNvGrpSpPr/>
          <p:nvPr/>
        </p:nvGrpSpPr>
        <p:grpSpPr>
          <a:xfrm>
            <a:off x="155004" y="2324372"/>
            <a:ext cx="8434620" cy="1429045"/>
            <a:chOff x="155004" y="7004892"/>
            <a:chExt cx="8434620" cy="1429045"/>
          </a:xfrm>
        </p:grpSpPr>
        <p:grpSp>
          <p:nvGrpSpPr>
            <p:cNvPr id="20" name="Gruppieren 19"/>
            <p:cNvGrpSpPr/>
            <p:nvPr/>
          </p:nvGrpSpPr>
          <p:grpSpPr>
            <a:xfrm>
              <a:off x="155004" y="7004892"/>
              <a:ext cx="8434620" cy="1429045"/>
              <a:chOff x="155004" y="7004892"/>
              <a:chExt cx="8434620" cy="1429045"/>
            </a:xfrm>
          </p:grpSpPr>
          <p:grpSp>
            <p:nvGrpSpPr>
              <p:cNvPr id="22" name="Gruppieren 21"/>
              <p:cNvGrpSpPr/>
              <p:nvPr/>
            </p:nvGrpSpPr>
            <p:grpSpPr>
              <a:xfrm>
                <a:off x="155004" y="7004892"/>
                <a:ext cx="8434620" cy="1429045"/>
                <a:chOff x="155004" y="7004892"/>
                <a:chExt cx="8434620" cy="1429045"/>
              </a:xfrm>
            </p:grpSpPr>
            <p:sp>
              <p:nvSpPr>
                <p:cNvPr id="24" name="Textfeld 23"/>
                <p:cNvSpPr txBox="1"/>
                <p:nvPr/>
              </p:nvSpPr>
              <p:spPr>
                <a:xfrm>
                  <a:off x="1303990" y="7881469"/>
                  <a:ext cx="554609" cy="4572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2400" dirty="0" smtClean="0">
                      <a:latin typeface="FontAwesome" pitchFamily="50" charset="0"/>
                    </a:rPr>
                    <a:t></a:t>
                  </a:r>
                </a:p>
              </p:txBody>
            </p:sp>
            <p:sp>
              <p:nvSpPr>
                <p:cNvPr id="25" name="Textfeld 24"/>
                <p:cNvSpPr txBox="1"/>
                <p:nvPr/>
              </p:nvSpPr>
              <p:spPr>
                <a:xfrm>
                  <a:off x="7675224" y="714890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>
                      <a:latin typeface="FontAwesome" pitchFamily="50" charset="0"/>
                    </a:rPr>
                    <a:t></a:t>
                  </a:r>
                  <a:endParaRPr lang="de-DE" sz="8000" dirty="0" smtClean="0">
                    <a:latin typeface="FontAwesome" pitchFamily="50" charset="0"/>
                  </a:endParaRPr>
                </a:p>
              </p:txBody>
            </p:sp>
            <p:sp>
              <p:nvSpPr>
                <p:cNvPr id="26" name="Textfeld 25"/>
                <p:cNvSpPr txBox="1"/>
                <p:nvPr/>
              </p:nvSpPr>
              <p:spPr>
                <a:xfrm>
                  <a:off x="155004" y="7004892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800"/>
                    </a:spcBef>
                    <a:buClr>
                      <a:schemeClr val="tx2"/>
                    </a:buClr>
                    <a:buSzPct val="80000"/>
                  </a:pPr>
                  <a:r>
                    <a:rPr lang="de-DE" sz="8000" dirty="0" smtClean="0">
                      <a:latin typeface="FontAwesome" pitchFamily="50" charset="0"/>
                    </a:rPr>
                    <a:t></a:t>
                  </a:r>
                </a:p>
              </p:txBody>
            </p:sp>
            <p:cxnSp>
              <p:nvCxnSpPr>
                <p:cNvPr id="27" name="Gekrümmte Verbindung 26"/>
                <p:cNvCxnSpPr/>
                <p:nvPr/>
              </p:nvCxnSpPr>
              <p:spPr>
                <a:xfrm>
                  <a:off x="1303207" y="7540049"/>
                  <a:ext cx="628249" cy="379245"/>
                </a:xfrm>
                <a:prstGeom prst="curvedConnector3">
                  <a:avLst>
                    <a:gd name="adj1" fmla="val 99146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krümmte Verbindung 27"/>
                <p:cNvCxnSpPr/>
                <p:nvPr/>
              </p:nvCxnSpPr>
              <p:spPr>
                <a:xfrm rot="10800000">
                  <a:off x="605324" y="8134523"/>
                  <a:ext cx="1302382" cy="299414"/>
                </a:xfrm>
                <a:prstGeom prst="curvedConnector3">
                  <a:avLst>
                    <a:gd name="adj1" fmla="val 100150"/>
                  </a:avLst>
                </a:prstGeom>
                <a:ln w="19050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feld 22"/>
              <p:cNvSpPr txBox="1"/>
              <p:nvPr/>
            </p:nvSpPr>
            <p:spPr>
              <a:xfrm>
                <a:off x="1686608" y="7976735"/>
                <a:ext cx="797160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2000" dirty="0" smtClean="0">
                    <a:latin typeface="+mj-lt"/>
                  </a:rPr>
                  <a:t>Cache</a:t>
                </a:r>
              </a:p>
            </p:txBody>
          </p:sp>
        </p:grpSp>
        <p:sp>
          <p:nvSpPr>
            <p:cNvPr id="21" name="Textfeld 20"/>
            <p:cNvSpPr txBox="1"/>
            <p:nvPr/>
          </p:nvSpPr>
          <p:spPr>
            <a:xfrm>
              <a:off x="1183103" y="705315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noch gültig)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155762" y="5227154"/>
            <a:ext cx="8434620" cy="1298190"/>
            <a:chOff x="155762" y="9907674"/>
            <a:chExt cx="8434620" cy="1298190"/>
          </a:xfrm>
        </p:grpSpPr>
        <p:grpSp>
          <p:nvGrpSpPr>
            <p:cNvPr id="30" name="Gruppieren 29"/>
            <p:cNvGrpSpPr/>
            <p:nvPr/>
          </p:nvGrpSpPr>
          <p:grpSpPr>
            <a:xfrm>
              <a:off x="155762" y="9907674"/>
              <a:ext cx="8434620" cy="1298190"/>
              <a:chOff x="155762" y="9907674"/>
              <a:chExt cx="8434620" cy="1298190"/>
            </a:xfrm>
          </p:grpSpPr>
          <p:sp>
            <p:nvSpPr>
              <p:cNvPr id="32" name="Textfeld 31"/>
              <p:cNvSpPr txBox="1"/>
              <p:nvPr/>
            </p:nvSpPr>
            <p:spPr>
              <a:xfrm>
                <a:off x="7675982" y="10051690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>
                    <a:latin typeface="FontAwesome" pitchFamily="50" charset="0"/>
                  </a:rPr>
                  <a:t></a:t>
                </a:r>
                <a:endParaRPr lang="de-DE" sz="8000" dirty="0" smtClean="0">
                  <a:latin typeface="FontAwesome" pitchFamily="50" charset="0"/>
                </a:endParaRP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155762" y="990767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8000" dirty="0" smtClean="0">
                    <a:latin typeface="FontAwesome" pitchFamily="50" charset="0"/>
                  </a:rPr>
                  <a:t></a:t>
                </a:r>
              </a:p>
            </p:txBody>
          </p:sp>
          <p:cxnSp>
            <p:nvCxnSpPr>
              <p:cNvPr id="34" name="Gerade Verbindung mit Pfeil 33"/>
              <p:cNvCxnSpPr/>
              <p:nvPr/>
            </p:nvCxnSpPr>
            <p:spPr>
              <a:xfrm>
                <a:off x="1943329" y="10486163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/>
              <p:cNvCxnSpPr/>
              <p:nvPr/>
            </p:nvCxnSpPr>
            <p:spPr>
              <a:xfrm>
                <a:off x="1919579" y="10629800"/>
                <a:ext cx="5256584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prstDash val="sysDash"/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feld 35"/>
              <p:cNvSpPr txBox="1"/>
              <p:nvPr/>
            </p:nvSpPr>
            <p:spPr>
              <a:xfrm>
                <a:off x="3706388" y="10162974"/>
                <a:ext cx="2232248" cy="25202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800"/>
                  </a:spcBef>
                  <a:buClr>
                    <a:schemeClr val="tx2"/>
                  </a:buClr>
                  <a:buSzPct val="80000"/>
                </a:pPr>
                <a:r>
                  <a:rPr lang="de-DE" sz="1600" dirty="0" smtClean="0"/>
                  <a:t>bootstrap.css</a:t>
                </a:r>
              </a:p>
            </p:txBody>
          </p:sp>
          <p:pic>
            <p:nvPicPr>
              <p:cNvPr id="37" name="Grafik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848" y="10701657"/>
                <a:ext cx="2318932" cy="301650"/>
              </a:xfrm>
              <a:prstGeom prst="rect">
                <a:avLst/>
              </a:prstGeom>
            </p:spPr>
          </p:pic>
          <p:pic>
            <p:nvPicPr>
              <p:cNvPr id="38" name="Grafik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644" y="11007906"/>
                <a:ext cx="1753339" cy="197958"/>
              </a:xfrm>
              <a:prstGeom prst="rect">
                <a:avLst/>
              </a:prstGeom>
            </p:spPr>
          </p:pic>
        </p:grpSp>
        <p:sp>
          <p:nvSpPr>
            <p:cNvPr id="31" name="Textfeld 30"/>
            <p:cNvSpPr txBox="1"/>
            <p:nvPr/>
          </p:nvSpPr>
          <p:spPr>
            <a:xfrm>
              <a:off x="1187624" y="9933470"/>
              <a:ext cx="4339677" cy="34168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600" b="1" i="1" dirty="0" smtClean="0">
                  <a:solidFill>
                    <a:schemeClr val="tx2"/>
                  </a:solidFill>
                </a:rPr>
                <a:t>Folge-Request (Ressource nicht mehr gültig)</a:t>
              </a:r>
            </a:p>
          </p:txBody>
        </p:sp>
      </p:grpSp>
      <p:sp>
        <p:nvSpPr>
          <p:cNvPr id="40" name="Abgerundetes Rechteck 39"/>
          <p:cNvSpPr/>
          <p:nvPr/>
        </p:nvSpPr>
        <p:spPr>
          <a:xfrm>
            <a:off x="-972616" y="4077072"/>
            <a:ext cx="11377264" cy="8997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2" y="4509121"/>
            <a:ext cx="3516104" cy="197958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6" y="4257472"/>
            <a:ext cx="9144000" cy="1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9182101" cy="6858000"/>
          </a:xfrm>
          <a:prstGeom prst="rect">
            <a:avLst/>
          </a:prstGeom>
        </p:spPr>
      </p:pic>
      <p:pic>
        <p:nvPicPr>
          <p:cNvPr id="1028" name="Picture 4" descr="http://media.zenfs.com/en-US/video/video.pd2upload.com/video.yahoofinance.com%403bcfac20-8f43-37ec-9953-38e6cd43ac92_FU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/>
          <a:stretch/>
        </p:blipFill>
        <p:spPr bwMode="auto">
          <a:xfrm>
            <a:off x="2976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lmart web performance optimization case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64" y="878869"/>
            <a:ext cx="6624736" cy="492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1010904" y="6453336"/>
            <a:ext cx="8025592" cy="404664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>
                <a:solidFill>
                  <a:srgbClr val="ECF0F1"/>
                </a:solidFill>
              </a:rPr>
              <a:t>Quelle: </a:t>
            </a:r>
            <a:r>
              <a:rPr lang="de-DE" sz="1000" dirty="0" err="1" smtClean="0">
                <a:solidFill>
                  <a:srgbClr val="ECF0F1"/>
                </a:solidFill>
              </a:rPr>
              <a:t>Walmart</a:t>
            </a:r>
            <a:r>
              <a:rPr lang="de-DE" sz="1000" dirty="0" smtClean="0">
                <a:solidFill>
                  <a:srgbClr val="ECF0F1"/>
                </a:solidFill>
              </a:rPr>
              <a:t> 2012</a:t>
            </a:r>
            <a:br>
              <a:rPr lang="de-DE" sz="1000" dirty="0" smtClean="0">
                <a:solidFill>
                  <a:srgbClr val="ECF0F1"/>
                </a:solidFill>
              </a:rPr>
            </a:br>
            <a:r>
              <a:rPr lang="de-DE" sz="1000" dirty="0" smtClean="0">
                <a:solidFill>
                  <a:srgbClr val="ECF0F1"/>
                </a:solidFill>
              </a:rPr>
              <a:t>http</a:t>
            </a:r>
            <a:r>
              <a:rPr lang="de-DE" sz="1000" dirty="0">
                <a:solidFill>
                  <a:srgbClr val="ECF0F1"/>
                </a:solidFill>
              </a:rPr>
              <a:t>://www.webperformancetoday.com/2012/02/28/4-awesome-slides-showing-how-page-speed-correlates-to-business-metrics-at-walmart-com/</a:t>
            </a:r>
            <a:endParaRPr lang="de-DE" sz="1000" dirty="0" smtClean="0">
              <a:solidFill>
                <a:srgbClr val="ECF0F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79512" y="216024"/>
            <a:ext cx="4104456" cy="1916832"/>
          </a:xfrm>
          <a:prstGeom prst="rect">
            <a:avLst/>
          </a:prstGeom>
          <a:solidFill>
            <a:srgbClr val="2B2B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5400" dirty="0" smtClean="0">
                <a:solidFill>
                  <a:srgbClr val="ECF0F1"/>
                </a:solidFill>
              </a:rPr>
              <a:t>=</a:t>
            </a:r>
          </a:p>
        </p:txBody>
      </p:sp>
      <p:sp>
        <p:nvSpPr>
          <p:cNvPr id="12" name="Pfeil nach rechts 11"/>
          <p:cNvSpPr/>
          <p:nvPr/>
        </p:nvSpPr>
        <p:spPr>
          <a:xfrm rot="19710070">
            <a:off x="650211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179512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Steigende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Ladezeiten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2555776" y="1257078"/>
            <a:ext cx="1728192" cy="875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600" dirty="0" err="1" smtClean="0">
                <a:solidFill>
                  <a:srgbClr val="ECF0F1"/>
                </a:solidFill>
              </a:rPr>
              <a:t>Sinkende</a:t>
            </a:r>
            <a:r>
              <a:rPr lang="en-US" sz="1600" dirty="0" smtClean="0">
                <a:solidFill>
                  <a:srgbClr val="ECF0F1"/>
                </a:solidFill>
              </a:rPr>
              <a:t> </a:t>
            </a:r>
            <a:r>
              <a:rPr lang="en-US" sz="1600" dirty="0" err="1" smtClean="0">
                <a:solidFill>
                  <a:srgbClr val="ECF0F1"/>
                </a:solidFill>
              </a:rPr>
              <a:t>Verkaufszahlen</a:t>
            </a:r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21" name="Pfeil nach rechts 20"/>
          <p:cNvSpPr/>
          <p:nvPr/>
        </p:nvSpPr>
        <p:spPr>
          <a:xfrm rot="2716055">
            <a:off x="2948616" y="525601"/>
            <a:ext cx="978408" cy="484632"/>
          </a:xfrm>
          <a:prstGeom prst="rightArrow">
            <a:avLst/>
          </a:prstGeom>
          <a:solidFill>
            <a:srgbClr val="FFA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rgbClr val="ECF0F1"/>
              </a:solidFill>
            </a:endParaRPr>
          </a:p>
        </p:txBody>
      </p:sp>
      <p:sp>
        <p:nvSpPr>
          <p:cNvPr id="16" name="Ovale Legende 15"/>
          <p:cNvSpPr/>
          <p:nvPr/>
        </p:nvSpPr>
        <p:spPr>
          <a:xfrm>
            <a:off x="4283969" y="44624"/>
            <a:ext cx="3932568" cy="871304"/>
          </a:xfrm>
          <a:prstGeom prst="wedgeEllipseCallout">
            <a:avLst>
              <a:gd name="adj1" fmla="val 12754"/>
              <a:gd name="adj2" fmla="val 601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err="1">
                <a:solidFill>
                  <a:schemeClr val="accent2">
                    <a:lumMod val="25000"/>
                  </a:schemeClr>
                </a:solidFill>
              </a:rPr>
              <a:t>Conversion</a:t>
            </a:r>
            <a:r>
              <a:rPr lang="de-DE" sz="1600" b="1" dirty="0">
                <a:solidFill>
                  <a:schemeClr val="accent2">
                    <a:lumMod val="25000"/>
                  </a:schemeClr>
                </a:solidFill>
              </a:rPr>
              <a:t> rate</a:t>
            </a:r>
            <a:r>
              <a:rPr lang="de-DE" sz="1600" dirty="0">
                <a:solidFill>
                  <a:schemeClr val="accent2">
                    <a:lumMod val="25000"/>
                  </a:schemeClr>
                </a:solidFill>
              </a:rPr>
              <a:t>: Anteil der User, die zu Käufern werden </a:t>
            </a:r>
          </a:p>
        </p:txBody>
      </p:sp>
    </p:spTree>
    <p:extLst>
      <p:ext uri="{BB962C8B-B14F-4D97-AF65-F5344CB8AC3E}">
        <p14:creationId xmlns:p14="http://schemas.microsoft.com/office/powerpoint/2010/main" val="11817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 animBg="1"/>
      <p:bldP spid="12" grpId="0" animBg="1"/>
      <p:bldP spid="14" grpId="0"/>
      <p:bldP spid="20" grpId="0"/>
      <p:bldP spid="21" grpId="0" animBg="1"/>
      <p:bldP spid="16" grpId="0" animBg="1"/>
      <p:bldP spid="1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372341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372341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372341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40</a:t>
            </a:fld>
            <a:endParaRPr lang="de-DE" dirty="0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Durch Setzen von Caching-Headern</a:t>
            </a:r>
            <a:endParaRPr lang="de-DE" dirty="0"/>
          </a:p>
        </p:txBody>
      </p:sp>
      <p:sp>
        <p:nvSpPr>
          <p:cNvPr id="45" name="Inhaltsplatzhalter 1"/>
          <p:cNvSpPr>
            <a:spLocks noGrp="1"/>
          </p:cNvSpPr>
          <p:nvPr>
            <p:ph idx="1"/>
          </p:nvPr>
        </p:nvSpPr>
        <p:spPr>
          <a:xfrm>
            <a:off x="395635" y="1065369"/>
            <a:ext cx="8280821" cy="936104"/>
          </a:xfrm>
        </p:spPr>
        <p:txBody>
          <a:bodyPr/>
          <a:lstStyle/>
          <a:p>
            <a:r>
              <a:rPr lang="de-DE" sz="2000" dirty="0" smtClean="0"/>
              <a:t>Sehr gute </a:t>
            </a:r>
            <a:r>
              <a:rPr lang="de-DE" sz="2000" dirty="0"/>
              <a:t>E</a:t>
            </a:r>
            <a:r>
              <a:rPr lang="de-DE" sz="2000" dirty="0" smtClean="0"/>
              <a:t>inführung in die wichtigsten Caching-Header: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>
                <a:hlinkClick r:id="rId2"/>
              </a:rPr>
              <a:t>http://www.mobify.com/blog/beginners-guide-to-http-cache-headers</a:t>
            </a:r>
            <a:r>
              <a:rPr lang="de-DE" sz="2000" dirty="0" smtClean="0">
                <a:hlinkClick r:id="rId2"/>
              </a:rPr>
              <a:t>/</a:t>
            </a:r>
            <a:endParaRPr lang="de-DE" sz="2000" dirty="0" smtClean="0"/>
          </a:p>
          <a:p>
            <a:r>
              <a:rPr lang="de-DE" sz="2000" dirty="0" smtClean="0"/>
              <a:t>Performance-Test-Suite: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5" y="3260524"/>
            <a:ext cx="3648076" cy="4779262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42763"/>
            <a:ext cx="12891802" cy="990781"/>
          </a:xfrm>
          <a:prstGeom prst="rect">
            <a:avLst/>
          </a:prstGeom>
        </p:spPr>
      </p:pic>
      <p:sp>
        <p:nvSpPr>
          <p:cNvPr id="12" name="Inhaltsplatzhalter 1"/>
          <p:cNvSpPr txBox="1">
            <a:spLocks/>
          </p:cNvSpPr>
          <p:nvPr/>
        </p:nvSpPr>
        <p:spPr>
          <a:xfrm>
            <a:off x="4211959" y="3717032"/>
            <a:ext cx="4968553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 smtClean="0"/>
              <a:t>assets</a:t>
            </a:r>
            <a:r>
              <a:rPr lang="de-DE" sz="1800" dirty="0" smtClean="0"/>
              <a:t>-cache-</a:t>
            </a:r>
            <a:r>
              <a:rPr lang="de-DE" sz="1800" dirty="0" err="1" smtClean="0"/>
              <a:t>and</a:t>
            </a:r>
            <a:r>
              <a:rPr lang="de-DE" sz="1800" dirty="0" smtClean="0"/>
              <a:t>-</a:t>
            </a:r>
            <a:r>
              <a:rPr lang="de-DE" sz="1800" dirty="0" err="1" smtClean="0"/>
              <a:t>compression-disabled</a:t>
            </a:r>
            <a:endParaRPr lang="de-DE" sz="1800" dirty="0" smtClean="0"/>
          </a:p>
          <a:p>
            <a:pPr lvl="1"/>
            <a:r>
              <a:rPr lang="de-DE" sz="1800" dirty="0" smtClean="0"/>
              <a:t>Keine Caching-Header</a:t>
            </a:r>
            <a:endParaRPr lang="de-DE" sz="1800" b="1" dirty="0" smtClean="0"/>
          </a:p>
          <a:p>
            <a:r>
              <a:rPr lang="de-DE" sz="1800" dirty="0" err="1"/>
              <a:t>assets</a:t>
            </a:r>
            <a:endParaRPr lang="de-DE" sz="1800" dirty="0"/>
          </a:p>
          <a:p>
            <a:pPr lvl="1"/>
            <a:r>
              <a:rPr lang="de-DE" sz="1800" dirty="0" smtClean="0"/>
              <a:t>Sinnvolle </a:t>
            </a:r>
            <a:r>
              <a:rPr lang="de-DE" sz="1800" dirty="0"/>
              <a:t>Caching-Header</a:t>
            </a:r>
            <a:endParaRPr lang="de-DE" sz="1800" b="1" dirty="0"/>
          </a:p>
          <a:p>
            <a:pPr marL="0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362070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komprimierte Auslieferung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9645" y="10024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</a:t>
            </a:r>
          </a:p>
        </p:txBody>
      </p:sp>
      <p:sp>
        <p:nvSpPr>
          <p:cNvPr id="55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6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605696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7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41</a:t>
            </a:fld>
            <a:endParaRPr lang="de-DE" dirty="0"/>
          </a:p>
        </p:txBody>
      </p:sp>
      <p:sp>
        <p:nvSpPr>
          <p:cNvPr id="65" name="Inhaltsplatzhalter 1"/>
          <p:cNvSpPr txBox="1">
            <a:spLocks/>
          </p:cNvSpPr>
          <p:nvPr/>
        </p:nvSpPr>
        <p:spPr>
          <a:xfrm>
            <a:off x="1403648" y="1124744"/>
            <a:ext cx="7272808" cy="518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 smtClean="0"/>
              <a:t>Komprimierung ist immer ein Trade-Off: </a:t>
            </a:r>
            <a:br>
              <a:rPr lang="de-DE" sz="2000" b="1" dirty="0" smtClean="0"/>
            </a:br>
            <a:r>
              <a:rPr lang="de-DE" sz="2000" b="1" dirty="0" smtClean="0"/>
              <a:t>Einsparung / CPU-Last </a:t>
            </a:r>
          </a:p>
          <a:p>
            <a:r>
              <a:rPr lang="de-DE" sz="2000" dirty="0" smtClean="0"/>
              <a:t>Wie viel % an Bytes spare ich ein?</a:t>
            </a:r>
          </a:p>
          <a:p>
            <a:pPr lvl="1"/>
            <a:r>
              <a:rPr lang="de-DE" sz="2000" dirty="0" smtClean="0"/>
              <a:t>Je größer der Anteil, desto eher sollte komprimiert werden</a:t>
            </a:r>
          </a:p>
          <a:p>
            <a:pPr lvl="1"/>
            <a:r>
              <a:rPr lang="de-DE" sz="2000" dirty="0" smtClean="0"/>
              <a:t>Faustregel:</a:t>
            </a:r>
          </a:p>
          <a:p>
            <a:pPr lvl="2"/>
            <a:r>
              <a:rPr lang="de-DE" sz="1800" dirty="0" smtClean="0"/>
              <a:t>Einsparung &gt; 20% 	-&gt; </a:t>
            </a:r>
            <a:r>
              <a:rPr lang="de-DE" sz="1800" dirty="0" smtClean="0">
                <a:solidFill>
                  <a:schemeClr val="tx2"/>
                </a:solidFill>
              </a:rPr>
              <a:t>Komprimierung</a:t>
            </a:r>
          </a:p>
          <a:p>
            <a:pPr lvl="2"/>
            <a:r>
              <a:rPr lang="de-DE" sz="1800" dirty="0" smtClean="0"/>
              <a:t>10% &lt; Einsparung &lt; 20%	-&gt; </a:t>
            </a:r>
            <a:r>
              <a:rPr lang="de-DE" sz="1800" dirty="0" smtClean="0">
                <a:solidFill>
                  <a:schemeClr val="tx2"/>
                </a:solidFill>
              </a:rPr>
              <a:t>Abwägung</a:t>
            </a:r>
          </a:p>
          <a:p>
            <a:pPr lvl="2"/>
            <a:r>
              <a:rPr lang="de-DE" sz="1800" dirty="0" smtClean="0"/>
              <a:t>Einsparung &lt; 10%		-&gt; </a:t>
            </a:r>
            <a:r>
              <a:rPr lang="de-DE" sz="1800" dirty="0" smtClean="0">
                <a:solidFill>
                  <a:schemeClr val="tx2"/>
                </a:solidFill>
              </a:rPr>
              <a:t>Keine Komprimierung</a:t>
            </a:r>
          </a:p>
          <a:p>
            <a:r>
              <a:rPr lang="de-DE" sz="2000" dirty="0"/>
              <a:t>Wie viele Bytes spare ich </a:t>
            </a:r>
            <a:r>
              <a:rPr lang="de-DE" sz="2000" dirty="0" smtClean="0"/>
              <a:t>absolut ein</a:t>
            </a:r>
            <a:r>
              <a:rPr lang="de-DE" sz="2000" dirty="0"/>
              <a:t>? </a:t>
            </a:r>
            <a:endParaRPr lang="de-DE" sz="2000" dirty="0" smtClean="0"/>
          </a:p>
          <a:p>
            <a:pPr lvl="1"/>
            <a:r>
              <a:rPr lang="de-DE" sz="2000" dirty="0" smtClean="0"/>
              <a:t>Bei großen Ressourcen kann sich Komprimierung auch bei kleinem Anteil schon lohnen.</a:t>
            </a:r>
          </a:p>
          <a:p>
            <a:r>
              <a:rPr lang="de-DE" sz="2000" dirty="0" smtClean="0"/>
              <a:t>Wie </a:t>
            </a:r>
            <a:r>
              <a:rPr lang="de-DE" sz="2000" dirty="0"/>
              <a:t>hoch ist die Cache-Hit-Rate für die Ressource</a:t>
            </a:r>
            <a:r>
              <a:rPr lang="de-DE" sz="2000" dirty="0" smtClean="0"/>
              <a:t>?</a:t>
            </a:r>
          </a:p>
          <a:p>
            <a:pPr lvl="1"/>
            <a:r>
              <a:rPr lang="de-DE" sz="2000" dirty="0" smtClean="0"/>
              <a:t>Relativiert den CPU-Verbrauch </a:t>
            </a:r>
            <a:endParaRPr lang="de-DE" sz="2000" dirty="0"/>
          </a:p>
          <a:p>
            <a:pPr lvl="1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3880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1"/>
          <p:cNvSpPr txBox="1">
            <a:spLocks/>
          </p:cNvSpPr>
          <p:nvPr/>
        </p:nvSpPr>
        <p:spPr>
          <a:xfrm>
            <a:off x="1403648" y="1196752"/>
            <a:ext cx="7272808" cy="518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 smtClean="0"/>
              <a:t>Praxis</a:t>
            </a:r>
          </a:p>
          <a:p>
            <a:r>
              <a:rPr lang="de-DE" sz="2000" dirty="0" smtClean="0"/>
              <a:t>Text-Ressourcen sollten mit </a:t>
            </a:r>
            <a:r>
              <a:rPr lang="de-DE" sz="2000" dirty="0" err="1" smtClean="0"/>
              <a:t>gzip</a:t>
            </a:r>
            <a:r>
              <a:rPr lang="de-DE" sz="2000" dirty="0" smtClean="0"/>
              <a:t> komprimiert ausgeliefert werden:</a:t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Die großen Webserver tun dies per </a:t>
            </a:r>
            <a:r>
              <a:rPr lang="de-DE" sz="2000" dirty="0" err="1" smtClean="0"/>
              <a:t>default</a:t>
            </a:r>
            <a:endParaRPr lang="de-DE" sz="2000" dirty="0" smtClean="0"/>
          </a:p>
          <a:p>
            <a:r>
              <a:rPr lang="de-DE" sz="2000" dirty="0" smtClean="0"/>
              <a:t>Für Binäre Ressourcen wie Videos, Audio-Inhalte, Bilder, Fonts lohnt sich </a:t>
            </a:r>
            <a:r>
              <a:rPr lang="de-DE" sz="2000" dirty="0" err="1" smtClean="0"/>
              <a:t>gzip</a:t>
            </a:r>
            <a:r>
              <a:rPr lang="de-DE" sz="2000" dirty="0" smtClean="0"/>
              <a:t> selten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komprimierte Auslieferung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39645" y="10024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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86" y="2903105"/>
            <a:ext cx="3360000" cy="422857"/>
          </a:xfrm>
        </p:spPr>
      </p:pic>
      <p:sp>
        <p:nvSpPr>
          <p:cNvPr id="55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6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605696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7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42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54" y="2394454"/>
            <a:ext cx="3360000" cy="42285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96" y="5270748"/>
            <a:ext cx="3360000" cy="42285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53" y="5742447"/>
            <a:ext cx="3360000" cy="422857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86" y="3258550"/>
            <a:ext cx="3360000" cy="4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>
          <a:xfrm>
            <a:off x="253725" y="6372341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>
          <a:xfrm>
            <a:off x="3693560" y="6372341"/>
            <a:ext cx="1756891" cy="153888"/>
          </a:xfrm>
        </p:spPr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>
          <a:xfrm>
            <a:off x="8028384" y="6372341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43</a:t>
            </a:fld>
            <a:endParaRPr lang="de-DE" dirty="0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…</a:t>
            </a:r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/>
              <a:t>Durch komprimierte Auslieferung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5" y="2178130"/>
            <a:ext cx="3648076" cy="4779262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0369"/>
            <a:ext cx="12891802" cy="990781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4211959" y="2634638"/>
            <a:ext cx="4968553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 smtClean="0"/>
              <a:t>assets</a:t>
            </a:r>
            <a:r>
              <a:rPr lang="de-DE" sz="1800" dirty="0" smtClean="0"/>
              <a:t>-cache-</a:t>
            </a:r>
            <a:r>
              <a:rPr lang="de-DE" sz="1800" dirty="0" err="1" smtClean="0"/>
              <a:t>and</a:t>
            </a:r>
            <a:r>
              <a:rPr lang="de-DE" sz="1800" dirty="0" smtClean="0"/>
              <a:t>-</a:t>
            </a:r>
            <a:r>
              <a:rPr lang="de-DE" sz="1800" dirty="0" err="1" smtClean="0"/>
              <a:t>compression-disabled</a:t>
            </a:r>
            <a:endParaRPr lang="de-DE" sz="1800" dirty="0" smtClean="0"/>
          </a:p>
          <a:p>
            <a:pPr lvl="1"/>
            <a:r>
              <a:rPr lang="de-DE" sz="1800" dirty="0"/>
              <a:t>Komprimierung (</a:t>
            </a:r>
            <a:r>
              <a:rPr lang="de-DE" sz="1800" dirty="0" err="1"/>
              <a:t>gzip</a:t>
            </a:r>
            <a:r>
              <a:rPr lang="de-DE" sz="1800" dirty="0"/>
              <a:t>) </a:t>
            </a:r>
            <a:r>
              <a:rPr lang="de-DE" sz="1800" b="1" dirty="0" err="1" smtClean="0"/>
              <a:t>disabled</a:t>
            </a:r>
            <a:endParaRPr lang="de-DE" sz="1800" b="1" dirty="0" smtClean="0"/>
          </a:p>
          <a:p>
            <a:r>
              <a:rPr lang="de-DE" sz="1800" dirty="0" err="1"/>
              <a:t>assets</a:t>
            </a:r>
            <a:endParaRPr lang="de-DE" sz="1800" dirty="0"/>
          </a:p>
          <a:p>
            <a:pPr lvl="1"/>
            <a:r>
              <a:rPr lang="de-DE" sz="1800" dirty="0"/>
              <a:t>Komprimierung (</a:t>
            </a:r>
            <a:r>
              <a:rPr lang="de-DE" sz="1800" dirty="0" err="1"/>
              <a:t>gzip</a:t>
            </a:r>
            <a:r>
              <a:rPr lang="de-DE" sz="1800" dirty="0"/>
              <a:t>) </a:t>
            </a:r>
            <a:r>
              <a:rPr lang="de-DE" sz="1800" b="1" dirty="0" err="1" smtClean="0"/>
              <a:t>enabled</a:t>
            </a:r>
            <a:endParaRPr lang="de-DE" sz="1800" b="1" dirty="0"/>
          </a:p>
          <a:p>
            <a:pPr marL="0" indent="0">
              <a:buNone/>
            </a:pP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37581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sp>
        <p:nvSpPr>
          <p:cNvPr id="11" name="Inhaltsplatzhalter 1"/>
          <p:cNvSpPr txBox="1">
            <a:spLocks/>
          </p:cNvSpPr>
          <p:nvPr/>
        </p:nvSpPr>
        <p:spPr>
          <a:xfrm>
            <a:off x="323528" y="1268760"/>
            <a:ext cx="8496944" cy="21808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smtClean="0"/>
              <a:t>CSS3 Media-</a:t>
            </a:r>
            <a:r>
              <a:rPr lang="de-DE" sz="1800" dirty="0" err="1" smtClean="0"/>
              <a:t>Queries</a:t>
            </a:r>
            <a:endParaRPr lang="de-DE" sz="1800" dirty="0" smtClean="0"/>
          </a:p>
          <a:p>
            <a:pPr lvl="1"/>
            <a:r>
              <a:rPr lang="de-DE" sz="1800" dirty="0" smtClean="0"/>
              <a:t>Ermöglichen Styles abhängig von Eigenschaften des Devices, z.B. </a:t>
            </a:r>
          </a:p>
          <a:p>
            <a:pPr lvl="2"/>
            <a:r>
              <a:rPr lang="de-DE" dirty="0" smtClean="0"/>
              <a:t>Breite + Höhe des Browser-Fensters</a:t>
            </a:r>
          </a:p>
          <a:p>
            <a:pPr lvl="2"/>
            <a:r>
              <a:rPr lang="de-DE" dirty="0"/>
              <a:t>Breite + Höhe </a:t>
            </a:r>
            <a:r>
              <a:rPr lang="de-DE" dirty="0" smtClean="0"/>
              <a:t>des Gerätes </a:t>
            </a:r>
          </a:p>
          <a:p>
            <a:pPr lvl="2"/>
            <a:r>
              <a:rPr lang="de-DE" dirty="0" smtClean="0"/>
              <a:t>Orientation</a:t>
            </a:r>
          </a:p>
          <a:p>
            <a:pPr lvl="2"/>
            <a:r>
              <a:rPr lang="de-DE" dirty="0" smtClean="0"/>
              <a:t>Auflösung</a:t>
            </a:r>
          </a:p>
          <a:p>
            <a:pPr lvl="2"/>
            <a:r>
              <a:rPr lang="de-DE" dirty="0" smtClean="0"/>
              <a:t>…</a:t>
            </a:r>
            <a:endParaRPr lang="de-DE" dirty="0"/>
          </a:p>
          <a:p>
            <a:pPr marL="0" indent="0">
              <a:buNone/>
            </a:pPr>
            <a:endParaRPr lang="de-DE" sz="1800" dirty="0" smtClean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56058"/>
            <a:ext cx="8506954" cy="74129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56992"/>
            <a:ext cx="6571302" cy="23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8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16" y="4797152"/>
            <a:ext cx="5099765" cy="1457143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" y="1171182"/>
            <a:ext cx="1506173" cy="581481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0" y="1180734"/>
            <a:ext cx="485756" cy="5677266"/>
          </a:xfrm>
          <a:prstGeom prst="rect">
            <a:avLst/>
          </a:prstGeom>
        </p:spPr>
      </p:pic>
      <p:sp>
        <p:nvSpPr>
          <p:cNvPr id="2" name="Geschweifte Klammer rechts 1"/>
          <p:cNvSpPr/>
          <p:nvPr/>
        </p:nvSpPr>
        <p:spPr>
          <a:xfrm>
            <a:off x="1606024" y="2150272"/>
            <a:ext cx="288032" cy="1296144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7645336" y="8367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600" dirty="0" smtClean="0">
                <a:latin typeface="FontAwesome" pitchFamily="50" charset="0"/>
              </a:rPr>
              <a:t>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835696" y="9807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</a:t>
            </a:r>
          </a:p>
        </p:txBody>
      </p:sp>
      <p:cxnSp>
        <p:nvCxnSpPr>
          <p:cNvPr id="6" name="Gerade Verbindung mit Pfeil 5"/>
          <p:cNvCxnSpPr>
            <a:stCxn id="2" idx="1"/>
          </p:cNvCxnSpPr>
          <p:nvPr/>
        </p:nvCxnSpPr>
        <p:spPr>
          <a:xfrm flipV="1">
            <a:off x="1894056" y="2150272"/>
            <a:ext cx="6256640" cy="64807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2" idx="1"/>
          </p:cNvCxnSpPr>
          <p:nvPr/>
        </p:nvCxnSpPr>
        <p:spPr>
          <a:xfrm>
            <a:off x="1894056" y="2798344"/>
            <a:ext cx="6256640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2" idx="1"/>
          </p:cNvCxnSpPr>
          <p:nvPr/>
        </p:nvCxnSpPr>
        <p:spPr>
          <a:xfrm>
            <a:off x="1894056" y="2798344"/>
            <a:ext cx="6256640" cy="55864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2" idx="1"/>
          </p:cNvCxnSpPr>
          <p:nvPr/>
        </p:nvCxnSpPr>
        <p:spPr>
          <a:xfrm>
            <a:off x="1894056" y="2798344"/>
            <a:ext cx="6256640" cy="113471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eschweifte Klammer rechts 24"/>
          <p:cNvSpPr/>
          <p:nvPr/>
        </p:nvSpPr>
        <p:spPr>
          <a:xfrm>
            <a:off x="1621213" y="3442648"/>
            <a:ext cx="288032" cy="3087636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 Verbindung mit Pfeil 30"/>
          <p:cNvCxnSpPr>
            <a:stCxn id="2" idx="1"/>
          </p:cNvCxnSpPr>
          <p:nvPr/>
        </p:nvCxnSpPr>
        <p:spPr>
          <a:xfrm>
            <a:off x="1894056" y="2798344"/>
            <a:ext cx="6256640" cy="168348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2" idx="1"/>
          </p:cNvCxnSpPr>
          <p:nvPr/>
        </p:nvCxnSpPr>
        <p:spPr>
          <a:xfrm>
            <a:off x="1894056" y="2798344"/>
            <a:ext cx="6256640" cy="235884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" idx="1"/>
          </p:cNvCxnSpPr>
          <p:nvPr/>
        </p:nvCxnSpPr>
        <p:spPr>
          <a:xfrm>
            <a:off x="1894056" y="2798344"/>
            <a:ext cx="6256640" cy="2934912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" idx="1"/>
          </p:cNvCxnSpPr>
          <p:nvPr/>
        </p:nvCxnSpPr>
        <p:spPr>
          <a:xfrm>
            <a:off x="1894056" y="2798344"/>
            <a:ext cx="6256640" cy="358298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3153544" y="1196752"/>
            <a:ext cx="4298776" cy="48235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/>
              <a:t>Unterschiedliches Layout </a:t>
            </a:r>
            <a:br>
              <a:rPr lang="de-DE" sz="2400" dirty="0" smtClean="0"/>
            </a:br>
            <a:r>
              <a:rPr lang="de-DE" sz="2400" b="1" dirty="0" smtClean="0"/>
              <a:t>Desktop / Mobile</a:t>
            </a:r>
          </a:p>
        </p:txBody>
      </p:sp>
    </p:spTree>
    <p:extLst>
      <p:ext uri="{BB962C8B-B14F-4D97-AF65-F5344CB8AC3E}">
        <p14:creationId xmlns:p14="http://schemas.microsoft.com/office/powerpoint/2010/main" val="1973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" y="1171182"/>
            <a:ext cx="1506173" cy="581481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0" y="1180734"/>
            <a:ext cx="485756" cy="56772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645336" y="8367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600" dirty="0" smtClean="0">
                <a:latin typeface="FontAwesome" pitchFamily="50" charset="0"/>
              </a:rPr>
              <a:t>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835696" y="9807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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3153544" y="1196752"/>
            <a:ext cx="4298776" cy="48235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/>
              <a:t>Unterschiedliches Layout </a:t>
            </a:r>
            <a:br>
              <a:rPr lang="de-DE" sz="2400" dirty="0" smtClean="0"/>
            </a:br>
            <a:r>
              <a:rPr lang="de-DE" sz="2400" b="1" dirty="0" smtClean="0"/>
              <a:t>Desktop / Mobile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420888"/>
            <a:ext cx="3492023" cy="4221087"/>
          </a:xfrm>
          <a:prstGeom prst="rect">
            <a:avLst/>
          </a:prstGeom>
        </p:spPr>
      </p:pic>
      <p:sp>
        <p:nvSpPr>
          <p:cNvPr id="24" name="Geschweifte Klammer rechts 23"/>
          <p:cNvSpPr/>
          <p:nvPr/>
        </p:nvSpPr>
        <p:spPr>
          <a:xfrm>
            <a:off x="1621213" y="3442648"/>
            <a:ext cx="288032" cy="3087636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/>
          <p:cNvCxnSpPr>
            <a:stCxn id="24" idx="1"/>
          </p:cNvCxnSpPr>
          <p:nvPr/>
        </p:nvCxnSpPr>
        <p:spPr>
          <a:xfrm>
            <a:off x="1909245" y="4986466"/>
            <a:ext cx="622149" cy="481407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24" idx="1"/>
          </p:cNvCxnSpPr>
          <p:nvPr/>
        </p:nvCxnSpPr>
        <p:spPr>
          <a:xfrm>
            <a:off x="1909245" y="4986466"/>
            <a:ext cx="622149" cy="81879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24" idx="1"/>
          </p:cNvCxnSpPr>
          <p:nvPr/>
        </p:nvCxnSpPr>
        <p:spPr>
          <a:xfrm>
            <a:off x="1909245" y="4986466"/>
            <a:ext cx="622149" cy="1178838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6200888" y="5508655"/>
            <a:ext cx="1952397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Nicht sichtbare Bilder werden geladen </a:t>
            </a:r>
            <a:r>
              <a:rPr lang="de-DE" sz="2000" dirty="0" smtClean="0">
                <a:sym typeface="Wingdings" panose="05000000000000000000" pitchFamily="2" charset="2"/>
              </a:rPr>
              <a:t></a:t>
            </a:r>
            <a:endParaRPr lang="de-D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02151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0" y="1180734"/>
            <a:ext cx="485756" cy="567726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56" y="2440473"/>
            <a:ext cx="7277240" cy="1732598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1" name="Titel 2"/>
          <p:cNvSpPr>
            <a:spLocks noGrp="1"/>
          </p:cNvSpPr>
          <p:nvPr>
            <p:ph type="title"/>
          </p:nvPr>
        </p:nvSpPr>
        <p:spPr>
          <a:xfrm>
            <a:off x="250124" y="187805"/>
            <a:ext cx="8640000" cy="360000"/>
          </a:xfrm>
        </p:spPr>
        <p:txBody>
          <a:bodyPr/>
          <a:lstStyle/>
          <a:p>
            <a:r>
              <a:rPr lang="de-DE" dirty="0"/>
              <a:t>Optimierung </a:t>
            </a:r>
            <a:r>
              <a:rPr lang="de-DE" dirty="0" smtClean="0"/>
              <a:t>RWD</a:t>
            </a:r>
            <a:endParaRPr lang="de-DE" dirty="0"/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250124" y="550006"/>
            <a:ext cx="8640000" cy="324000"/>
          </a:xfrm>
        </p:spPr>
        <p:txBody>
          <a:bodyPr/>
          <a:lstStyle/>
          <a:p>
            <a:r>
              <a:rPr lang="de-DE" dirty="0" smtClean="0"/>
              <a:t>Unsichtbaren Content gar nicht erst laden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0" y="1171182"/>
            <a:ext cx="1506173" cy="581481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645336" y="8367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600" dirty="0" smtClean="0">
                <a:latin typeface="FontAwesome" pitchFamily="50" charset="0"/>
              </a:rPr>
              <a:t>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835696" y="9807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8000" dirty="0" smtClean="0">
                <a:latin typeface="FontAwesome" pitchFamily="50" charset="0"/>
              </a:rPr>
              <a:t>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3153544" y="1196752"/>
            <a:ext cx="4298776" cy="48235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/>
              <a:t>Unterschiedliches Layout </a:t>
            </a:r>
            <a:br>
              <a:rPr lang="de-DE" sz="2400" dirty="0" smtClean="0"/>
            </a:br>
            <a:r>
              <a:rPr lang="de-DE" sz="2400" b="1" dirty="0" smtClean="0"/>
              <a:t>Desktop / Mobile</a:t>
            </a:r>
          </a:p>
        </p:txBody>
      </p:sp>
      <p:sp>
        <p:nvSpPr>
          <p:cNvPr id="24" name="Geschweifte Klammer rechts 23"/>
          <p:cNvSpPr/>
          <p:nvPr/>
        </p:nvSpPr>
        <p:spPr>
          <a:xfrm>
            <a:off x="1621213" y="3442648"/>
            <a:ext cx="288032" cy="3087636"/>
          </a:xfrm>
          <a:prstGeom prst="rightBrace">
            <a:avLst/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2072979" y="4797152"/>
            <a:ext cx="6029557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(Auf kleinem Screen) nicht sichtbare Bilder werden nicht mehr geladen </a:t>
            </a:r>
            <a:r>
              <a:rPr lang="de-DE" sz="2000" dirty="0" smtClean="0">
                <a:sym typeface="Wingdings" panose="05000000000000000000" pitchFamily="2" charset="2"/>
              </a:rPr>
              <a:t></a:t>
            </a:r>
            <a:endParaRPr lang="de-D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924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48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49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754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85584" y="-18700"/>
            <a:ext cx="9157754" cy="6858000"/>
          </a:xfrm>
          <a:prstGeom prst="rect">
            <a:avLst/>
          </a:prstGeom>
        </p:spPr>
      </p:pic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398752"/>
              </p:ext>
            </p:extLst>
          </p:nvPr>
        </p:nvGraphicFramePr>
        <p:xfrm>
          <a:off x="0" y="2636912"/>
          <a:ext cx="914400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0070" y="2579648"/>
            <a:ext cx="4313294" cy="1661304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3805180"/>
            <a:ext cx="9144000" cy="595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Test mit </a:t>
            </a:r>
            <a:r>
              <a:rPr lang="en-US" sz="2400" dirty="0" err="1" smtClean="0">
                <a:solidFill>
                  <a:schemeClr val="bg1"/>
                </a:solidFill>
              </a:rPr>
              <a:t>künstlich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verzögerten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Ladezeiten</a:t>
            </a:r>
            <a:r>
              <a:rPr lang="en-US" sz="2400" dirty="0" smtClean="0">
                <a:solidFill>
                  <a:schemeClr val="bg1"/>
                </a:solidFill>
              </a:rPr>
              <a:t> von </a:t>
            </a:r>
            <a:r>
              <a:rPr lang="en-US" sz="2400" dirty="0" err="1" smtClean="0">
                <a:solidFill>
                  <a:schemeClr val="bg1"/>
                </a:solidFill>
              </a:rPr>
              <a:t>bis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zu</a:t>
            </a:r>
            <a:r>
              <a:rPr lang="en-US" sz="2400" dirty="0" smtClean="0">
                <a:solidFill>
                  <a:schemeClr val="bg1"/>
                </a:solidFill>
              </a:rPr>
              <a:t> 2000ms</a:t>
            </a:r>
          </a:p>
        </p:txBody>
      </p:sp>
      <p:sp>
        <p:nvSpPr>
          <p:cNvPr id="17" name="Rechteck 16"/>
          <p:cNvSpPr/>
          <p:nvPr/>
        </p:nvSpPr>
        <p:spPr>
          <a:xfrm>
            <a:off x="1043608" y="6428230"/>
            <a:ext cx="8100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14596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018 0.65371 L 1.05799 0.00278 " pathEditMode="fixed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3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5799 0.00278 L 0.77448 -0.36481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-1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9777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24283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/>
      <p:bldP spid="15" grpId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50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51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1331640" y="4797152"/>
            <a:ext cx="7654980" cy="1151905"/>
          </a:xfrm>
        </p:spPr>
        <p:txBody>
          <a:bodyPr/>
          <a:lstStyle/>
          <a:p>
            <a:r>
              <a:rPr lang="de-DE" sz="2400" dirty="0" smtClean="0"/>
              <a:t>Online-</a:t>
            </a:r>
            <a:r>
              <a:rPr lang="de-DE" sz="2400" dirty="0" err="1" smtClean="0"/>
              <a:t>Minifier</a:t>
            </a:r>
            <a:endParaRPr lang="de-DE" sz="2400" dirty="0" smtClean="0"/>
          </a:p>
          <a:p>
            <a:pPr lvl="1"/>
            <a:r>
              <a:rPr lang="de-DE" dirty="0">
                <a:hlinkClick r:id="rId2"/>
              </a:rPr>
              <a:t>http://cssminifier.com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http://csscompressor.com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124744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851921" y="2118114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7" y="1160280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467544" y="3645024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517313" y="3645024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851921" y="3645024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54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55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56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57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58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73692"/>
          </a:xfrm>
          <a:prstGeom prst="rect">
            <a:avLst/>
          </a:prstGeom>
        </p:spPr>
      </p:pic>
      <p:pic>
        <p:nvPicPr>
          <p:cNvPr id="3074" name="Picture 2" descr="http://www.wellshine.co.uk/2013/wp-content/uploads/2014/07/Cleaners-Aberde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4644008" y="6209927"/>
            <a:ext cx="4104456" cy="6480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Aberdeen, </a:t>
            </a:r>
            <a:r>
              <a:rPr lang="en-US" sz="3200" dirty="0" err="1" smtClean="0">
                <a:solidFill>
                  <a:schemeClr val="bg1"/>
                </a:solidFill>
              </a:rPr>
              <a:t>Schottland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51520" y="1052736"/>
            <a:ext cx="8712968" cy="1188132"/>
          </a:xfrm>
          <a:prstGeom prst="rect">
            <a:avLst/>
          </a:prstGeom>
          <a:solidFill>
            <a:srgbClr val="3833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en-US" sz="1600" dirty="0" smtClean="0">
                <a:solidFill>
                  <a:schemeClr val="bg1"/>
                </a:solidFill>
              </a:rPr>
              <a:t>Die Aberdeen Research Group </a:t>
            </a:r>
            <a:r>
              <a:rPr lang="en-US" sz="1600" dirty="0" err="1" smtClean="0">
                <a:solidFill>
                  <a:schemeClr val="bg1"/>
                </a:solidFill>
              </a:rPr>
              <a:t>führte</a:t>
            </a:r>
            <a:r>
              <a:rPr lang="en-US" sz="1600" dirty="0" smtClean="0">
                <a:solidFill>
                  <a:schemeClr val="bg1"/>
                </a:solidFill>
              </a:rPr>
              <a:t> 2009 </a:t>
            </a:r>
            <a:r>
              <a:rPr lang="en-US" sz="1600" dirty="0" err="1" smtClean="0">
                <a:solidFill>
                  <a:schemeClr val="bg1"/>
                </a:solidFill>
              </a:rPr>
              <a:t>ein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Studie</a:t>
            </a:r>
            <a:r>
              <a:rPr lang="en-US" sz="1600" dirty="0" smtClean="0">
                <a:solidFill>
                  <a:schemeClr val="bg1"/>
                </a:solidFill>
              </a:rPr>
              <a:t> mit </a:t>
            </a:r>
            <a:r>
              <a:rPr lang="en-US" sz="1600" dirty="0">
                <a:solidFill>
                  <a:schemeClr val="bg1"/>
                </a:solidFill>
              </a:rPr>
              <a:t>160 </a:t>
            </a:r>
            <a:r>
              <a:rPr lang="en-US" sz="1600" dirty="0" err="1">
                <a:solidFill>
                  <a:schemeClr val="bg1"/>
                </a:solidFill>
              </a:rPr>
              <a:t>Organisationen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durch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0" y="1052736"/>
            <a:ext cx="1577839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189262" y="3861048"/>
            <a:ext cx="883748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Sekunde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Verzögerug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der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Ladezeit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führte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zu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</a:t>
            </a:r>
            <a:r>
              <a:rPr lang="en-US" sz="3200" dirty="0"/>
              <a:t>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Umsatz</a:t>
            </a:r>
            <a:endParaRPr lang="en-US" sz="3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weniger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Seitenaufrufe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16%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geringere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Kundenzufriedenheit</a:t>
            </a:r>
            <a:endParaRPr lang="en-US" sz="3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275856" y="6381328"/>
            <a:ext cx="58143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>
                <a:solidFill>
                  <a:schemeClr val="bg1"/>
                </a:solidFill>
              </a:rPr>
              <a:t>Quelle: Gomez (2011)</a:t>
            </a:r>
            <a:br>
              <a:rPr lang="de-DE" sz="1000" dirty="0">
                <a:solidFill>
                  <a:schemeClr val="bg1"/>
                </a:solidFill>
              </a:rPr>
            </a:br>
            <a:r>
              <a:rPr lang="de-DE" sz="1000" dirty="0">
                <a:solidFill>
                  <a:schemeClr val="bg1"/>
                </a:solidFill>
              </a:rPr>
              <a:t>http://www.mcrinc.com/Documents/Newsletters/201110_why_web_performance_matters.pdf</a:t>
            </a:r>
          </a:p>
        </p:txBody>
      </p:sp>
    </p:spTree>
    <p:extLst>
      <p:ext uri="{BB962C8B-B14F-4D97-AF65-F5344CB8AC3E}">
        <p14:creationId xmlns:p14="http://schemas.microsoft.com/office/powerpoint/2010/main" val="36778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60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61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90">
        <p:fade/>
      </p:transition>
    </mc:Choice>
    <mc:Fallback xmlns=""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62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63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72">
        <p:fade/>
      </p:transition>
    </mc:Choice>
    <mc:Fallback xmlns=""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64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57">
        <p:fade/>
      </p:transition>
    </mc:Choice>
    <mc:Fallback xmlns=""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42533" y="550006"/>
            <a:ext cx="8293963" cy="324000"/>
          </a:xfrm>
        </p:spPr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735" y="577552"/>
            <a:ext cx="7938937" cy="60198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513056" y="605740"/>
            <a:ext cx="1797225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15616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E74C3C"/>
                </a:solidFill>
                <a:latin typeface="FontAwesome" pitchFamily="2" charset="0"/>
              </a:rPr>
              <a:t></a:t>
            </a:r>
            <a:r>
              <a:rPr lang="en-US" sz="1200" dirty="0">
                <a:solidFill>
                  <a:srgbClr val="E74C3C"/>
                </a:solidFill>
              </a:rPr>
              <a:t> </a:t>
            </a:r>
            <a:r>
              <a:rPr lang="en-US" sz="1200" dirty="0" smtClean="0">
                <a:solidFill>
                  <a:srgbClr val="E74C3C"/>
                </a:solidFill>
              </a:rPr>
              <a:t>Schlechter Shop</a:t>
            </a:r>
          </a:p>
        </p:txBody>
      </p:sp>
      <p:sp>
        <p:nvSpPr>
          <p:cNvPr id="12" name="Rechteck 11"/>
          <p:cNvSpPr/>
          <p:nvPr/>
        </p:nvSpPr>
        <p:spPr>
          <a:xfrm>
            <a:off x="3745487" y="3689520"/>
            <a:ext cx="2626713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</a:t>
            </a:r>
            <a:r>
              <a:rPr lang="en-US" sz="1200" dirty="0">
                <a:solidFill>
                  <a:srgbClr val="2ECC71"/>
                </a:solidFill>
              </a:rPr>
              <a:t>optimierter Shop</a:t>
            </a:r>
          </a:p>
        </p:txBody>
      </p:sp>
      <p:sp>
        <p:nvSpPr>
          <p:cNvPr id="13" name="Rechteck 12"/>
          <p:cNvSpPr/>
          <p:nvPr/>
        </p:nvSpPr>
        <p:spPr>
          <a:xfrm>
            <a:off x="3995936" y="605740"/>
            <a:ext cx="2224456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 smtClean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 smtClean="0">
                <a:solidFill>
                  <a:srgbClr val="2ECC71"/>
                </a:solidFill>
              </a:rPr>
              <a:t> Chunked optimierter Shop</a:t>
            </a:r>
          </a:p>
        </p:txBody>
      </p:sp>
      <p:sp>
        <p:nvSpPr>
          <p:cNvPr id="14" name="Rechteck 13"/>
          <p:cNvSpPr/>
          <p:nvPr/>
        </p:nvSpPr>
        <p:spPr>
          <a:xfrm>
            <a:off x="6355231" y="605740"/>
            <a:ext cx="2781576" cy="30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300192" y="3689520"/>
            <a:ext cx="2771801" cy="2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sz="1200" dirty="0">
                <a:solidFill>
                  <a:srgbClr val="2ECC71"/>
                </a:solidFill>
                <a:latin typeface="FontAwesome" pitchFamily="2" charset="0"/>
              </a:rPr>
              <a:t></a:t>
            </a:r>
            <a:r>
              <a:rPr lang="en-US" sz="1200" dirty="0">
                <a:solidFill>
                  <a:srgbClr val="2ECC71"/>
                </a:solidFill>
              </a:rPr>
              <a:t> </a:t>
            </a:r>
            <a:r>
              <a:rPr lang="en-US" sz="1200" dirty="0" smtClean="0">
                <a:solidFill>
                  <a:srgbClr val="2ECC71"/>
                </a:solidFill>
              </a:rPr>
              <a:t>Shop mit optimierten Bildladezeiten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182601" y="4581128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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00864" y="1521123"/>
            <a:ext cx="4267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A9A5A6"/>
                </a:solidFill>
                <a:latin typeface="FontAwesome" pitchFamily="2" charset="0"/>
              </a:rPr>
              <a:t></a:t>
            </a:r>
            <a:endParaRPr lang="en-US" sz="4400" dirty="0">
              <a:solidFill>
                <a:srgbClr val="A9A5A6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2699792" y="3049424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0" name="Rechteck 29"/>
          <p:cNvSpPr/>
          <p:nvPr/>
        </p:nvSpPr>
        <p:spPr>
          <a:xfrm>
            <a:off x="2699792" y="5733256"/>
            <a:ext cx="1944216" cy="72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r"/>
            <a:r>
              <a:rPr lang="en-US" sz="3600" b="1" dirty="0" smtClean="0">
                <a:solidFill>
                  <a:srgbClr val="2ECC71"/>
                </a:solidFill>
                <a:latin typeface="+mj-lt"/>
              </a:rPr>
              <a:t>- 1.5 s =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Auswirkung einer Performanceoptimierung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/>
          <a:srcRect r="388"/>
          <a:stretch/>
        </p:blipFill>
        <p:spPr>
          <a:xfrm>
            <a:off x="10789" y="580140"/>
            <a:ext cx="9136807" cy="6253918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>
                <a:solidFill>
                  <a:schemeClr val="bg1"/>
                </a:solidFill>
              </a:rPr>
              <a:t>Seite </a:t>
            </a:r>
            <a:fld id="{26F0CC0A-7687-4B44-955F-AD67B8EF3E28}" type="slidenum">
              <a:rPr lang="de-DE" smtClean="0">
                <a:solidFill>
                  <a:schemeClr val="bg1"/>
                </a:solidFill>
              </a:rPr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9" grpId="0"/>
      <p:bldP spid="30" grpId="0"/>
    </p:bldLst>
  </p:timing>
  <p:extLst mod="1">
    <p:ext uri="{E180D4A7-C9FB-4DFB-919C-405C955672EB}">
      <p14:showEvtLst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2254</Words>
  <Application>Microsoft Office PowerPoint</Application>
  <PresentationFormat>Bildschirmpräsentation (4:3)</PresentationFormat>
  <Paragraphs>728</Paragraphs>
  <Slides>64</Slides>
  <Notes>26</Notes>
  <HiddenSlides>6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65" baseType="lpstr">
      <vt:lpstr>Default Theme</vt:lpstr>
      <vt:lpstr>Performance Hackathon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Performance-Hackathon</vt:lpstr>
      <vt:lpstr>Performance-Hackathon</vt:lpstr>
      <vt:lpstr>Auswirkung einer Performanceoptimierung</vt:lpstr>
      <vt:lpstr>PowerPoint-Präsentation</vt:lpstr>
      <vt:lpstr>Performance Bookmarklet</vt:lpstr>
      <vt:lpstr>Demo: Developer Tools im Chrome</vt:lpstr>
      <vt:lpstr>Demo: Chrome Remote Debugging</vt:lpstr>
      <vt:lpstr>Demo: Web Developer Extension FF/Chrome</vt:lpstr>
      <vt:lpstr>Performance-Hackathon</vt:lpstr>
      <vt:lpstr>Optimierung…</vt:lpstr>
      <vt:lpstr>PowerPoint-Präsentation</vt:lpstr>
      <vt:lpstr>Performance-Hackathon</vt:lpstr>
      <vt:lpstr>Performance-Hackathon</vt:lpstr>
      <vt:lpstr>Performance-Hackathon</vt:lpstr>
      <vt:lpstr>Demo: OpenSpeedMonitor Messung</vt:lpstr>
      <vt:lpstr>PowerPoint-Präsentation</vt:lpstr>
      <vt:lpstr>Optimierung…</vt:lpstr>
      <vt:lpstr>Performance-Hackathon</vt:lpstr>
      <vt:lpstr>Performance-Hackathon</vt:lpstr>
      <vt:lpstr>Performance-Hackathon</vt:lpstr>
      <vt:lpstr>PowerPoint-Präsentation</vt:lpstr>
      <vt:lpstr>Optimierung…</vt:lpstr>
      <vt:lpstr>Performance-Hackathon</vt:lpstr>
      <vt:lpstr>Performance-Hackathon</vt:lpstr>
      <vt:lpstr>Performance-Hackathon</vt:lpstr>
      <vt:lpstr>Performance-Hackathon</vt:lpstr>
      <vt:lpstr>PowerPoint-Präsentation</vt:lpstr>
      <vt:lpstr>Optimierung …</vt:lpstr>
      <vt:lpstr>Optimierung …</vt:lpstr>
      <vt:lpstr>Performance Hackathon</vt:lpstr>
      <vt:lpstr>PowerPoint-Präsentation</vt:lpstr>
      <vt:lpstr>Optimierung …</vt:lpstr>
      <vt:lpstr>Caching-Header</vt:lpstr>
      <vt:lpstr>Optimierung …</vt:lpstr>
      <vt:lpstr>Optimierung …</vt:lpstr>
      <vt:lpstr>Optimierung …</vt:lpstr>
      <vt:lpstr>Optimierung …</vt:lpstr>
      <vt:lpstr>Optimierung RWD</vt:lpstr>
      <vt:lpstr>Optimierung RWD</vt:lpstr>
      <vt:lpstr>Optimierung RWD</vt:lpstr>
      <vt:lpstr>Optimierung RWD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112</cp:revision>
  <dcterms:created xsi:type="dcterms:W3CDTF">2015-03-16T14:56:35Z</dcterms:created>
  <dcterms:modified xsi:type="dcterms:W3CDTF">2015-07-07T15:45:15Z</dcterms:modified>
</cp:coreProperties>
</file>